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71" r:id="rId2"/>
    <p:sldId id="380" r:id="rId3"/>
    <p:sldId id="381" r:id="rId4"/>
    <p:sldId id="345" r:id="rId5"/>
    <p:sldId id="346" r:id="rId6"/>
    <p:sldId id="347" r:id="rId7"/>
    <p:sldId id="348" r:id="rId8"/>
    <p:sldId id="349" r:id="rId9"/>
    <p:sldId id="382" r:id="rId10"/>
    <p:sldId id="351" r:id="rId11"/>
    <p:sldId id="352" r:id="rId12"/>
    <p:sldId id="353" r:id="rId13"/>
    <p:sldId id="354" r:id="rId14"/>
    <p:sldId id="355" r:id="rId15"/>
    <p:sldId id="383" r:id="rId16"/>
    <p:sldId id="357" r:id="rId17"/>
    <p:sldId id="358" r:id="rId18"/>
    <p:sldId id="384" r:id="rId19"/>
    <p:sldId id="360" r:id="rId20"/>
    <p:sldId id="361" r:id="rId21"/>
    <p:sldId id="362" r:id="rId22"/>
    <p:sldId id="363" r:id="rId23"/>
    <p:sldId id="364" r:id="rId24"/>
    <p:sldId id="385" r:id="rId25"/>
    <p:sldId id="366" r:id="rId26"/>
    <p:sldId id="367" r:id="rId27"/>
    <p:sldId id="386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763A"/>
    <a:srgbClr val="77C491"/>
    <a:srgbClr val="4D7B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/>
    <p:restoredTop sz="94643"/>
  </p:normalViewPr>
  <p:slideViewPr>
    <p:cSldViewPr snapToGrid="0">
      <p:cViewPr varScale="1">
        <p:scale>
          <a:sx n="115" d="100"/>
          <a:sy n="115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B8D88-7E93-46CA-A47C-D09F62837C59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62F60-FEFD-470B-9F61-C7B7AD8CF0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632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FC836-3B97-6F60-638E-9F861F62F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C852B9-9B8D-AE04-7722-43E2CCFC7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73A0D3-829C-E4EF-F36A-1224F40AE7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6D097-D853-4C96-9EB8-40AE51E4CBC6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4209FC-9F32-7329-CF4E-BD4D11C4A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9110AB-6FDC-7438-AA7B-AA5DF320C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C57F6C-9804-40CC-AAFA-F05761DFE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7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4521A-5FC1-868D-EED6-83BA98975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1B3FAAC-6D94-6D74-5213-7FECD7B73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A27C43-261A-263C-9C84-612FEE7A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6D097-D853-4C96-9EB8-40AE51E4CBC6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F029D8-8756-855D-4709-0D5E56F12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29AEE9-AB56-5C2F-E818-56B8229E9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C57F6C-9804-40CC-AAFA-F05761DFE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54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676C510-62AC-46DF-D9FD-62ABFD3662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BB4F246-FC0C-D98E-EE09-FBB08AFBD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0805C3-35C7-5337-664F-0C539D4178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6D097-D853-4C96-9EB8-40AE51E4CBC6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50FCD7-CCF0-0652-3ED9-C3C3805C9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020737-7F73-A17F-7D46-767D3C4C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C57F6C-9804-40CC-AAFA-F05761DFE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2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7B5F3-CA57-6D25-B460-EBB3F5FEC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7A4544-F0CA-ABF7-5997-771D5C609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4A7507-FBF5-1962-FC81-A00C03AA91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6D097-D853-4C96-9EB8-40AE51E4CBC6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F2B88A-C9B6-A9B6-698C-EED1D8EF0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70C3D6-7433-BB37-EBB7-A91F98F6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C57F6C-9804-40CC-AAFA-F05761DFE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40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BEDE7-7A98-A397-52E4-411CB956B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B4410C-BAF2-B904-7A1B-F74E3108D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602959-51F8-CF8E-4807-E432D492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6D097-D853-4C96-9EB8-40AE51E4CBC6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D5CAC9-F5B8-3E57-1899-0E974593B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08B4CB-64B8-1487-7E6C-6927D14B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C57F6C-9804-40CC-AAFA-F05761DFE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5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9E4E9F-2FBB-EDFD-207A-F0B8FEC43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1DC01E-7039-F841-8DE3-9E61BF621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EF42D9-8FE7-F822-B911-F6138276E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19D559-3631-05A4-96AE-BB3AE9C2DE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6D097-D853-4C96-9EB8-40AE51E4CBC6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10F2EB-0365-24AC-0CB5-DB4BFC05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A4DF7C-F789-E059-C39A-4B066AB4A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C57F6C-9804-40CC-AAFA-F05761DFE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36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FC9054-508F-21E6-0BE3-5C7B0E14B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3C144A-C83A-8D6C-8E39-5BE90F1B5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2DDF21-5792-3063-4909-211A1D16B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9E8EF2B-34CA-EED1-F0E7-641B0F6FD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CE71D2-38BA-1E57-D8F0-390DA253D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F464E3B-4AA2-C9DE-879B-64F545E875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6D097-D853-4C96-9EB8-40AE51E4CBC6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FDDA666-3613-0F1C-B16A-0B7DE0794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20D3273-A598-B35A-B717-EBA1AD280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C57F6C-9804-40CC-AAFA-F05761DFE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7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AE8DEC-7BAC-5409-B2D6-EF1C035F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9E9EDD-EF18-DB1A-9F43-999286533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6D097-D853-4C96-9EB8-40AE51E4CBC6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F93429-8695-FBFD-15CD-75816472D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BBE52C-E103-694F-5461-25FDDE662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C57F6C-9804-40CC-AAFA-F05761DFE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11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1BC9042-74E8-B476-6496-F23C312F27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6D097-D853-4C96-9EB8-40AE51E4CBC6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88A7BD1-F0EC-288B-DA09-4A4AC0AEE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8D693E-E599-FF24-D79C-90C94488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C57F6C-9804-40CC-AAFA-F05761DFE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86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149CAC-06D2-081F-917A-7369E8CEE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367122-2A9A-3BF3-1C11-656FB6429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06BFF0-BFD1-97F1-DA96-C498AE16E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995A70-95CA-6D65-C5F6-F787B7F05A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6D097-D853-4C96-9EB8-40AE51E4CBC6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DE8F90-6F56-8690-4397-4BEEAD00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2946F8-CA5E-12D7-1B49-0E0E0E5A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C57F6C-9804-40CC-AAFA-F05761DFE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84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A33B99-A9DC-E84B-1774-4F860DBB4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235770D-D2CB-E349-B7A1-E337DA9956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187BB3-A465-86AF-66BF-5B018FBE4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5D1826-C9B5-9EFB-57F6-922919F780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6D097-D853-4C96-9EB8-40AE51E4CBC6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9492BF-AACF-3206-2953-B3D683A1D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FFA574-5676-5DAC-AC5F-BD160B81A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C57F6C-9804-40CC-AAFA-F05761DFE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89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B8602890-63DD-2E0C-BFD9-1606FD39F172}"/>
              </a:ext>
            </a:extLst>
          </p:cNvPr>
          <p:cNvSpPr/>
          <p:nvPr userDrawn="1"/>
        </p:nvSpPr>
        <p:spPr>
          <a:xfrm>
            <a:off x="327024" y="304800"/>
            <a:ext cx="11537951" cy="6248400"/>
          </a:xfrm>
          <a:prstGeom prst="roundRect">
            <a:avLst>
              <a:gd name="adj" fmla="val 4762"/>
            </a:avLst>
          </a:prstGeom>
          <a:solidFill>
            <a:schemeClr val="bg1"/>
          </a:solidFill>
          <a:ln w="22225">
            <a:solidFill>
              <a:srgbClr val="1B76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3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61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7200" y="1683658"/>
            <a:ext cx="3643085" cy="18535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F715638-0BED-0447-8775-591AA0579766}"/>
              </a:ext>
            </a:extLst>
          </p:cNvPr>
          <p:cNvSpPr txBox="1"/>
          <p:nvPr/>
        </p:nvSpPr>
        <p:spPr>
          <a:xfrm>
            <a:off x="4194627" y="1967498"/>
            <a:ext cx="72535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600">
                <a:ln>
                  <a:solidFill>
                    <a:schemeClr val="bg1"/>
                  </a:solidFill>
                </a:ln>
                <a:gradFill flip="none" rotWithShape="1">
                  <a:gsLst>
                    <a:gs pos="13000">
                      <a:srgbClr val="4D7B4A"/>
                    </a:gs>
                    <a:gs pos="100000">
                      <a:srgbClr val="1B763A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srgbClr val="1B763A">
                      <a:alpha val="50000"/>
                    </a:srgbClr>
                  </a:outerShdw>
                </a:effectLst>
                <a:latin typeface="Aa厚底黑" panose="00020600040101010101" pitchFamily="18" charset="-122"/>
                <a:ea typeface="Aa厚底黑" panose="00020600040101010101" pitchFamily="18" charset="-122"/>
                <a:sym typeface="思源宋体 CN" panose="02020400000000000000" pitchFamily="18" charset="-122"/>
              </a:rPr>
              <a:t>教学培</a:t>
            </a:r>
            <a:r>
              <a:rPr lang="zh-CN" altLang="en-US" sz="9600" dirty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13000">
                      <a:srgbClr val="4D7B4A"/>
                    </a:gs>
                    <a:gs pos="100000">
                      <a:srgbClr val="1B763A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srgbClr val="1B763A">
                      <a:alpha val="50000"/>
                    </a:srgbClr>
                  </a:outerShdw>
                </a:effectLst>
                <a:latin typeface="Aa厚底黑" panose="00020600040101010101" pitchFamily="18" charset="-122"/>
                <a:ea typeface="Aa厚底黑" panose="00020600040101010101" pitchFamily="18" charset="-122"/>
                <a:sym typeface="思源宋体 CN" panose="02020400000000000000" pitchFamily="18" charset="-122"/>
              </a:rPr>
              <a:t>训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5B28B33-A340-C2EE-24D8-CC0B0B99748F}"/>
              </a:ext>
            </a:extLst>
          </p:cNvPr>
          <p:cNvSpPr txBox="1"/>
          <p:nvPr/>
        </p:nvSpPr>
        <p:spPr>
          <a:xfrm rot="16200000">
            <a:off x="3545132" y="-257060"/>
            <a:ext cx="553998" cy="3328545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1B763A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抓常规</a:t>
            </a:r>
            <a:r>
              <a:rPr lang="en-US" altLang="zh-CN" sz="2400" b="1" dirty="0">
                <a:solidFill>
                  <a:srgbClr val="1B763A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·</a:t>
            </a:r>
            <a:r>
              <a:rPr lang="zh-CN" altLang="en-US" sz="2400" b="1" dirty="0">
                <a:solidFill>
                  <a:srgbClr val="1B763A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促规范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7BFB83D-AEB6-711F-A4A3-B74E270E09DD}"/>
              </a:ext>
            </a:extLst>
          </p:cNvPr>
          <p:cNvSpPr txBox="1"/>
          <p:nvPr/>
        </p:nvSpPr>
        <p:spPr>
          <a:xfrm rot="16200000">
            <a:off x="7538723" y="-257614"/>
            <a:ext cx="553998" cy="332854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1B763A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创特色</a:t>
            </a:r>
            <a:r>
              <a:rPr lang="en-US" altLang="zh-CN" sz="2400" b="1" dirty="0">
                <a:solidFill>
                  <a:srgbClr val="1B763A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·</a:t>
            </a:r>
            <a:r>
              <a:rPr lang="zh-CN" altLang="en-US" sz="2400" b="1" dirty="0">
                <a:solidFill>
                  <a:srgbClr val="1B763A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提质量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4DFC743-8576-7D8D-9E62-84CDBF4C8E17}"/>
              </a:ext>
            </a:extLst>
          </p:cNvPr>
          <p:cNvSpPr txBox="1"/>
          <p:nvPr/>
        </p:nvSpPr>
        <p:spPr>
          <a:xfrm>
            <a:off x="2936137" y="3651156"/>
            <a:ext cx="6319726" cy="613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教师是学生学习的榜样和模仿的对象，因此教师要注意自己的形象，做到言行一致、以身作则、严于律己，用自己的人格魅力和良好的行为习惯去影响学生。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2467C96-3362-73B5-B6C4-251AF17574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72" y="4058296"/>
            <a:ext cx="4100371" cy="279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8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3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884F7D9-8FE0-B895-8349-CD031EF3A1BD}"/>
              </a:ext>
            </a:extLst>
          </p:cNvPr>
          <p:cNvGrpSpPr/>
          <p:nvPr/>
        </p:nvGrpSpPr>
        <p:grpSpPr>
          <a:xfrm>
            <a:off x="823161" y="706788"/>
            <a:ext cx="4891839" cy="584775"/>
            <a:chOff x="994611" y="764662"/>
            <a:chExt cx="4891839" cy="58477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44635E7-C461-B81D-8E98-4DB7C97002F0}"/>
                </a:ext>
              </a:extLst>
            </p:cNvPr>
            <p:cNvSpPr txBox="1"/>
            <p:nvPr/>
          </p:nvSpPr>
          <p:spPr>
            <a:xfrm>
              <a:off x="1872927" y="764662"/>
              <a:ext cx="401352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9600"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41000">
                        <a:schemeClr val="accent2"/>
                      </a:gs>
                      <a:gs pos="100000">
                        <a:schemeClr val="accent1"/>
                      </a:gs>
                    </a:gsLst>
                    <a:lin ang="13500000" scaled="1"/>
                    <a:tileRect/>
                  </a:gradFill>
                  <a:effectLst>
                    <a:outerShdw blurRad="50800" dist="38100" dir="2700000" algn="tl" rotWithShape="0">
                      <a:schemeClr val="bg1">
                        <a:alpha val="50000"/>
                      </a:schemeClr>
                    </a:outerShdw>
                  </a:effectLst>
                  <a:latin typeface="汉仪滇黑 W" panose="00020600040101010101" pitchFamily="18" charset="-122"/>
                  <a:ea typeface="汉仪滇黑 W" panose="00020600040101010101" pitchFamily="18" charset="-122"/>
                </a:defRPr>
              </a:lvl1pPr>
            </a:lstStyle>
            <a:p>
              <a:r>
                <a:rPr lang="zh-CN" altLang="en-US" sz="3200" dirty="0">
                  <a:solidFill>
                    <a:schemeClr val="accent1">
                      <a:lumMod val="100000"/>
                    </a:schemeClr>
                  </a:solidFill>
                  <a:effectLst/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制定教学计划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2FD2DDB-32D3-1A61-74D8-42CC24493A85}"/>
                </a:ext>
              </a:extLst>
            </p:cNvPr>
            <p:cNvSpPr/>
            <p:nvPr/>
          </p:nvSpPr>
          <p:spPr>
            <a:xfrm>
              <a:off x="994611" y="810869"/>
              <a:ext cx="763360" cy="4229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02</a:t>
              </a:r>
              <a:endPara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0463F50-4E5C-A596-78FE-8D2307E54204}"/>
              </a:ext>
            </a:extLst>
          </p:cNvPr>
          <p:cNvSpPr txBox="1"/>
          <p:nvPr/>
        </p:nvSpPr>
        <p:spPr>
          <a:xfrm>
            <a:off x="1055687" y="1734413"/>
            <a:ext cx="5040313" cy="1434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新教师要根据学科特点、学生实际情况和教学进度要求，制定详细的学期教学计划，明确：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1A4028E-F36A-CFA8-E566-4638968D25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7283" y="1397438"/>
            <a:ext cx="5464903" cy="4063124"/>
          </a:xfrm>
          <a:prstGeom prst="rect">
            <a:avLst/>
          </a:prstGeom>
          <a:effectLst>
            <a:outerShdw blurRad="50800" dist="38100" dir="5400000" algn="t" rotWithShape="0">
              <a:schemeClr val="accent1">
                <a:alpha val="40000"/>
              </a:schemeClr>
            </a:outerShdw>
          </a:effectLst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0A0206FC-744A-EFCD-611C-7C61A5AFD554}"/>
              </a:ext>
            </a:extLst>
          </p:cNvPr>
          <p:cNvSpPr/>
          <p:nvPr/>
        </p:nvSpPr>
        <p:spPr>
          <a:xfrm>
            <a:off x="1055688" y="3609371"/>
            <a:ext cx="1200873" cy="1200873"/>
          </a:xfrm>
          <a:prstGeom prst="ellipse">
            <a:avLst/>
          </a:prstGeom>
          <a:gradFill flip="none" rotWithShape="1">
            <a:gsLst>
              <a:gs pos="6400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教学目标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FC4BC99-36B9-1893-8919-046029451917}"/>
              </a:ext>
            </a:extLst>
          </p:cNvPr>
          <p:cNvSpPr/>
          <p:nvPr/>
        </p:nvSpPr>
        <p:spPr>
          <a:xfrm>
            <a:off x="2339262" y="4500622"/>
            <a:ext cx="1200873" cy="1200873"/>
          </a:xfrm>
          <a:prstGeom prst="ellipse">
            <a:avLst/>
          </a:prstGeom>
          <a:gradFill flip="none" rotWithShape="1">
            <a:gsLst>
              <a:gs pos="6400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教学内容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732DB3C-1969-24C7-E8E2-662AABBD76A0}"/>
              </a:ext>
            </a:extLst>
          </p:cNvPr>
          <p:cNvSpPr/>
          <p:nvPr/>
        </p:nvSpPr>
        <p:spPr>
          <a:xfrm>
            <a:off x="3622836" y="3609371"/>
            <a:ext cx="1200873" cy="1200873"/>
          </a:xfrm>
          <a:prstGeom prst="ellipse">
            <a:avLst/>
          </a:prstGeom>
          <a:gradFill flip="none" rotWithShape="1">
            <a:gsLst>
              <a:gs pos="6400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教学进度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7845649F-4B21-366E-EAA6-A4C795BF9AFD}"/>
              </a:ext>
            </a:extLst>
          </p:cNvPr>
          <p:cNvSpPr/>
          <p:nvPr/>
        </p:nvSpPr>
        <p:spPr>
          <a:xfrm>
            <a:off x="4906410" y="4500622"/>
            <a:ext cx="1200873" cy="1200873"/>
          </a:xfrm>
          <a:prstGeom prst="ellipse">
            <a:avLst/>
          </a:prstGeom>
          <a:gradFill flip="none" rotWithShape="1">
            <a:gsLst>
              <a:gs pos="6400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考核方式</a:t>
            </a:r>
          </a:p>
        </p:txBody>
      </p:sp>
    </p:spTree>
    <p:extLst>
      <p:ext uri="{BB962C8B-B14F-4D97-AF65-F5344CB8AC3E}">
        <p14:creationId xmlns:p14="http://schemas.microsoft.com/office/powerpoint/2010/main" val="95789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  <p:bldP spid="21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884F7D9-8FE0-B895-8349-CD031EF3A1BD}"/>
              </a:ext>
            </a:extLst>
          </p:cNvPr>
          <p:cNvGrpSpPr/>
          <p:nvPr/>
        </p:nvGrpSpPr>
        <p:grpSpPr>
          <a:xfrm>
            <a:off x="823161" y="706788"/>
            <a:ext cx="4891839" cy="584775"/>
            <a:chOff x="994611" y="764662"/>
            <a:chExt cx="4891839" cy="58477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44635E7-C461-B81D-8E98-4DB7C97002F0}"/>
                </a:ext>
              </a:extLst>
            </p:cNvPr>
            <p:cNvSpPr txBox="1"/>
            <p:nvPr/>
          </p:nvSpPr>
          <p:spPr>
            <a:xfrm>
              <a:off x="1872927" y="764662"/>
              <a:ext cx="401352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9600"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41000">
                        <a:schemeClr val="accent2"/>
                      </a:gs>
                      <a:gs pos="100000">
                        <a:schemeClr val="accent1"/>
                      </a:gs>
                    </a:gsLst>
                    <a:lin ang="13500000" scaled="1"/>
                    <a:tileRect/>
                  </a:gradFill>
                  <a:effectLst>
                    <a:outerShdw blurRad="50800" dist="38100" dir="2700000" algn="tl" rotWithShape="0">
                      <a:schemeClr val="bg1">
                        <a:alpha val="50000"/>
                      </a:schemeClr>
                    </a:outerShdw>
                  </a:effectLst>
                  <a:latin typeface="汉仪滇黑 W" panose="00020600040101010101" pitchFamily="18" charset="-122"/>
                  <a:ea typeface="汉仪滇黑 W" panose="00020600040101010101" pitchFamily="18" charset="-122"/>
                </a:defRPr>
              </a:lvl1pPr>
            </a:lstStyle>
            <a:p>
              <a:r>
                <a:rPr lang="zh-CN" altLang="en-US" sz="3200" dirty="0">
                  <a:solidFill>
                    <a:schemeClr val="accent1">
                      <a:lumMod val="100000"/>
                    </a:schemeClr>
                  </a:solidFill>
                  <a:effectLst/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备课规范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2FD2DDB-32D3-1A61-74D8-42CC24493A85}"/>
                </a:ext>
              </a:extLst>
            </p:cNvPr>
            <p:cNvSpPr/>
            <p:nvPr/>
          </p:nvSpPr>
          <p:spPr>
            <a:xfrm>
              <a:off x="994611" y="810869"/>
              <a:ext cx="763360" cy="4229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02</a:t>
              </a:r>
              <a:endPara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0164B85-B902-0EFA-5479-763BEF00672F}"/>
              </a:ext>
            </a:extLst>
          </p:cNvPr>
          <p:cNvGrpSpPr/>
          <p:nvPr/>
        </p:nvGrpSpPr>
        <p:grpSpPr>
          <a:xfrm>
            <a:off x="3337864" y="2446382"/>
            <a:ext cx="4498518" cy="3923121"/>
            <a:chOff x="7073078" y="409492"/>
            <a:chExt cx="4782943" cy="4171166"/>
          </a:xfrm>
        </p:grpSpPr>
        <p:pic>
          <p:nvPicPr>
            <p:cNvPr id="27" name="图片 26" descr="女人拿着手机&#10;&#10;描述已自动生成">
              <a:extLst>
                <a:ext uri="{FF2B5EF4-FFF2-40B4-BE49-F238E27FC236}">
                  <a16:creationId xmlns:a16="http://schemas.microsoft.com/office/drawing/2014/main" id="{4D0781DD-AF14-D326-4EFE-4FF0365C5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740" b="100000" l="9968" r="89925">
                          <a14:foregroundMark x1="55765" y1="6851" x2="42565" y2="44641"/>
                          <a14:foregroundMark x1="60722" y1="15912" x2="60453" y2="54696"/>
                          <a14:foregroundMark x1="60453" y1="54696" x2="59698" y2="584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073078" y="1640351"/>
              <a:ext cx="3432853" cy="1673012"/>
            </a:xfrm>
            <a:custGeom>
              <a:avLst/>
              <a:gdLst>
                <a:gd name="connsiteX0" fmla="*/ 0 w 3432853"/>
                <a:gd name="connsiteY0" fmla="*/ 0 h 1673012"/>
                <a:gd name="connsiteX1" fmla="*/ 3432853 w 3432853"/>
                <a:gd name="connsiteY1" fmla="*/ 0 h 1673012"/>
                <a:gd name="connsiteX2" fmla="*/ 3432853 w 3432853"/>
                <a:gd name="connsiteY2" fmla="*/ 1673012 h 1673012"/>
                <a:gd name="connsiteX3" fmla="*/ 3414808 w 3432853"/>
                <a:gd name="connsiteY3" fmla="*/ 1637403 h 1673012"/>
                <a:gd name="connsiteX4" fmla="*/ 1716426 w 3432853"/>
                <a:gd name="connsiteY4" fmla="*/ 676501 h 1673012"/>
                <a:gd name="connsiteX5" fmla="*/ 18044 w 3432853"/>
                <a:gd name="connsiteY5" fmla="*/ 1637403 h 1673012"/>
                <a:gd name="connsiteX6" fmla="*/ 0 w 3432853"/>
                <a:gd name="connsiteY6" fmla="*/ 1673010 h 1673012"/>
                <a:gd name="connsiteX7" fmla="*/ 0 w 3432853"/>
                <a:gd name="connsiteY7" fmla="*/ 0 h 167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853" h="1673012">
                  <a:moveTo>
                    <a:pt x="0" y="0"/>
                  </a:moveTo>
                  <a:lnTo>
                    <a:pt x="3432853" y="0"/>
                  </a:lnTo>
                  <a:lnTo>
                    <a:pt x="3432853" y="1673012"/>
                  </a:lnTo>
                  <a:lnTo>
                    <a:pt x="3414808" y="1637403"/>
                  </a:lnTo>
                  <a:cubicBezTo>
                    <a:pt x="3087729" y="1065047"/>
                    <a:pt x="2449810" y="676501"/>
                    <a:pt x="1716426" y="676501"/>
                  </a:cubicBezTo>
                  <a:cubicBezTo>
                    <a:pt x="983042" y="676501"/>
                    <a:pt x="345124" y="1065047"/>
                    <a:pt x="18044" y="1637403"/>
                  </a:cubicBezTo>
                  <a:lnTo>
                    <a:pt x="0" y="167301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2F1B8AA5-E61B-8BD5-375D-2EC302EFD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84415" y="409492"/>
              <a:ext cx="3471606" cy="4171166"/>
            </a:xfrm>
            <a:prstGeom prst="rect">
              <a:avLst/>
            </a:prstGeom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49B78D6-9115-7537-5DF3-15A8C6DC58D9}"/>
              </a:ext>
            </a:extLst>
          </p:cNvPr>
          <p:cNvGrpSpPr/>
          <p:nvPr/>
        </p:nvGrpSpPr>
        <p:grpSpPr>
          <a:xfrm>
            <a:off x="2868975" y="2635715"/>
            <a:ext cx="1580644" cy="438150"/>
            <a:chOff x="2868975" y="2728314"/>
            <a:chExt cx="1580644" cy="438150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C6A2FE2-C6C2-E46D-9341-838B1508C4AA}"/>
                </a:ext>
              </a:extLst>
            </p:cNvPr>
            <p:cNvSpPr txBox="1"/>
            <p:nvPr/>
          </p:nvSpPr>
          <p:spPr>
            <a:xfrm>
              <a:off x="2868975" y="2762723"/>
              <a:ext cx="11366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认真备课</a:t>
              </a: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2E67B820-A44B-77AE-EF0D-4220CBA1F791}"/>
                </a:ext>
              </a:extLst>
            </p:cNvPr>
            <p:cNvSpPr/>
            <p:nvPr/>
          </p:nvSpPr>
          <p:spPr>
            <a:xfrm>
              <a:off x="4011469" y="2728314"/>
              <a:ext cx="438150" cy="438150"/>
            </a:xfrm>
            <a:prstGeom prst="ellipse">
              <a:avLst/>
            </a:prstGeom>
            <a:gradFill flip="none" rotWithShape="1">
              <a:gsLst>
                <a:gs pos="4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1</a:t>
              </a:r>
              <a:endParaRPr lang="zh-CN" altLang="en-US" sz="2000" dirty="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7CF36F1-D011-A8C2-5C8E-39FB94F9D6D5}"/>
              </a:ext>
            </a:extLst>
          </p:cNvPr>
          <p:cNvGrpSpPr/>
          <p:nvPr/>
        </p:nvGrpSpPr>
        <p:grpSpPr>
          <a:xfrm>
            <a:off x="7745770" y="2635715"/>
            <a:ext cx="3439907" cy="438150"/>
            <a:chOff x="7745770" y="2728314"/>
            <a:chExt cx="3439907" cy="43815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C8E9D95-3B9B-2D57-626C-8CE31CA32DA7}"/>
                </a:ext>
              </a:extLst>
            </p:cNvPr>
            <p:cNvSpPr txBox="1"/>
            <p:nvPr/>
          </p:nvSpPr>
          <p:spPr>
            <a:xfrm>
              <a:off x="8251977" y="2762723"/>
              <a:ext cx="2933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合理选择教学方法和手段</a:t>
              </a: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7E47B53D-0947-CAFC-979F-A21D45BC8E7F}"/>
                </a:ext>
              </a:extLst>
            </p:cNvPr>
            <p:cNvSpPr/>
            <p:nvPr/>
          </p:nvSpPr>
          <p:spPr>
            <a:xfrm>
              <a:off x="7745770" y="2728314"/>
              <a:ext cx="438150" cy="438150"/>
            </a:xfrm>
            <a:prstGeom prst="ellipse">
              <a:avLst/>
            </a:prstGeom>
            <a:gradFill flip="none" rotWithShape="1">
              <a:gsLst>
                <a:gs pos="4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4</a:t>
              </a:r>
              <a:endParaRPr lang="zh-CN" altLang="en-US" sz="2000" dirty="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0A95085-E569-C2BC-D031-EC83C388C722}"/>
              </a:ext>
            </a:extLst>
          </p:cNvPr>
          <p:cNvGrpSpPr/>
          <p:nvPr/>
        </p:nvGrpSpPr>
        <p:grpSpPr>
          <a:xfrm>
            <a:off x="1006323" y="3757442"/>
            <a:ext cx="2962118" cy="438150"/>
            <a:chOff x="1006323" y="3751632"/>
            <a:chExt cx="2962118" cy="438150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F7E194E-D33E-3BED-3E24-24A89A003800}"/>
                </a:ext>
              </a:extLst>
            </p:cNvPr>
            <p:cNvSpPr txBox="1"/>
            <p:nvPr/>
          </p:nvSpPr>
          <p:spPr>
            <a:xfrm>
              <a:off x="1006323" y="3786041"/>
              <a:ext cx="26426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滇黑 W" panose="00020600040101010101" pitchFamily="18" charset="-122"/>
                  <a:ea typeface="汉仪滇黑 W" panose="00020600040101010101" pitchFamily="18" charset="-122"/>
                  <a:cs typeface="阿里巴巴普惠体" panose="00020600040101010101" pitchFamily="18" charset="-122"/>
                </a:defRPr>
              </a:lvl1pPr>
            </a:lstStyle>
            <a:p>
              <a:r>
                <a:rPr lang="zh-CN" altLang="en-US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充分了解学生实际情况</a:t>
              </a: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B5BBF9CC-C830-1B5C-AD4F-4F984611BA6C}"/>
                </a:ext>
              </a:extLst>
            </p:cNvPr>
            <p:cNvSpPr/>
            <p:nvPr/>
          </p:nvSpPr>
          <p:spPr>
            <a:xfrm>
              <a:off x="3530291" y="3751632"/>
              <a:ext cx="438150" cy="438150"/>
            </a:xfrm>
            <a:prstGeom prst="ellipse">
              <a:avLst/>
            </a:prstGeom>
            <a:gradFill flip="none" rotWithShape="1">
              <a:gsLst>
                <a:gs pos="4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2</a:t>
              </a:r>
              <a:endParaRPr lang="zh-CN" altLang="en-US" sz="2000" dirty="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44B7DF4-21D7-01A2-5275-E9A1FCBB3640}"/>
              </a:ext>
            </a:extLst>
          </p:cNvPr>
          <p:cNvGrpSpPr/>
          <p:nvPr/>
        </p:nvGrpSpPr>
        <p:grpSpPr>
          <a:xfrm>
            <a:off x="8285736" y="3757442"/>
            <a:ext cx="2802745" cy="438150"/>
            <a:chOff x="8285736" y="3751632"/>
            <a:chExt cx="2802745" cy="438150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9185C74D-F666-7EE8-F7BE-125FDB36B51E}"/>
                </a:ext>
              </a:extLst>
            </p:cNvPr>
            <p:cNvSpPr txBox="1"/>
            <p:nvPr/>
          </p:nvSpPr>
          <p:spPr>
            <a:xfrm>
              <a:off x="8749241" y="3786041"/>
              <a:ext cx="23392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滇黑 W" panose="00020600040101010101" pitchFamily="18" charset="-122"/>
                  <a:ea typeface="汉仪滇黑 W" panose="00020600040101010101" pitchFamily="18" charset="-122"/>
                  <a:cs typeface="阿里巴巴普惠体" panose="00020600040101010101" pitchFamily="18" charset="-122"/>
                </a:defRPr>
              </a:lvl1pPr>
            </a:lstStyle>
            <a:p>
              <a:r>
                <a:rPr lang="zh-CN" altLang="en-US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注重教学反思和总结</a:t>
              </a: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9858D01D-1849-93A5-1D07-0642FC2C9D7E}"/>
                </a:ext>
              </a:extLst>
            </p:cNvPr>
            <p:cNvSpPr/>
            <p:nvPr/>
          </p:nvSpPr>
          <p:spPr>
            <a:xfrm>
              <a:off x="8285736" y="3751632"/>
              <a:ext cx="438150" cy="438150"/>
            </a:xfrm>
            <a:prstGeom prst="ellipse">
              <a:avLst/>
            </a:prstGeom>
            <a:gradFill flip="none" rotWithShape="1">
              <a:gsLst>
                <a:gs pos="4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5</a:t>
              </a:r>
              <a:endParaRPr lang="zh-CN" altLang="en-US" sz="2000" dirty="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5001B9C-7125-4EE2-40A7-514EE58715E0}"/>
              </a:ext>
            </a:extLst>
          </p:cNvPr>
          <p:cNvGrpSpPr/>
          <p:nvPr/>
        </p:nvGrpSpPr>
        <p:grpSpPr>
          <a:xfrm>
            <a:off x="1749804" y="4879168"/>
            <a:ext cx="2700878" cy="438150"/>
            <a:chOff x="1749804" y="4971767"/>
            <a:chExt cx="2700878" cy="438150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1014BD8-75C4-2DD1-802C-69CD7A54D282}"/>
                </a:ext>
              </a:extLst>
            </p:cNvPr>
            <p:cNvSpPr txBox="1"/>
            <p:nvPr/>
          </p:nvSpPr>
          <p:spPr>
            <a:xfrm>
              <a:off x="1749804" y="5006176"/>
              <a:ext cx="22616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滇黑 W" panose="00020600040101010101" pitchFamily="18" charset="-122"/>
                  <a:ea typeface="汉仪滇黑 W" panose="00020600040101010101" pitchFamily="18" charset="-122"/>
                  <a:cs typeface="阿里巴巴普惠体" panose="00020600040101010101" pitchFamily="18" charset="-122"/>
                </a:defRPr>
              </a:lvl1pPr>
            </a:lstStyle>
            <a:p>
              <a:r>
                <a:rPr lang="zh-CN" altLang="en-US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掌握教材和教学内容</a:t>
              </a: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3A50E443-EED8-CFD6-EFDF-018632ACE511}"/>
                </a:ext>
              </a:extLst>
            </p:cNvPr>
            <p:cNvSpPr/>
            <p:nvPr/>
          </p:nvSpPr>
          <p:spPr>
            <a:xfrm>
              <a:off x="4012532" y="4971767"/>
              <a:ext cx="438150" cy="438150"/>
            </a:xfrm>
            <a:prstGeom prst="ellipse">
              <a:avLst/>
            </a:prstGeom>
            <a:gradFill flip="none" rotWithShape="1">
              <a:gsLst>
                <a:gs pos="4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3</a:t>
              </a:r>
              <a:endParaRPr lang="zh-CN" altLang="en-US" sz="2000" dirty="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0727FC7-33E6-1454-376C-97EE02486387}"/>
              </a:ext>
            </a:extLst>
          </p:cNvPr>
          <p:cNvGrpSpPr/>
          <p:nvPr/>
        </p:nvGrpSpPr>
        <p:grpSpPr>
          <a:xfrm>
            <a:off x="7745770" y="4879168"/>
            <a:ext cx="3347575" cy="438150"/>
            <a:chOff x="7745770" y="4971767"/>
            <a:chExt cx="3347575" cy="438150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3661421-9FCE-E18B-9979-A6274930827C}"/>
                </a:ext>
              </a:extLst>
            </p:cNvPr>
            <p:cNvSpPr txBox="1"/>
            <p:nvPr/>
          </p:nvSpPr>
          <p:spPr>
            <a:xfrm>
              <a:off x="8216795" y="5006176"/>
              <a:ext cx="28765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滇黑 W" panose="00020600040101010101" pitchFamily="18" charset="-122"/>
                  <a:ea typeface="汉仪滇黑 W" panose="00020600040101010101" pitchFamily="18" charset="-122"/>
                  <a:cs typeface="阿里巴巴普惠体" panose="00020600040101010101" pitchFamily="18" charset="-122"/>
                </a:defRPr>
              </a:lvl1pPr>
            </a:lstStyle>
            <a:p>
              <a:r>
                <a:rPr lang="zh-CN" altLang="en-US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完善教学设计和实施方案</a:t>
              </a: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A2A1C6CF-40CA-A43D-9595-D442320F9471}"/>
                </a:ext>
              </a:extLst>
            </p:cNvPr>
            <p:cNvSpPr/>
            <p:nvPr/>
          </p:nvSpPr>
          <p:spPr>
            <a:xfrm>
              <a:off x="7745770" y="4971767"/>
              <a:ext cx="438150" cy="438150"/>
            </a:xfrm>
            <a:prstGeom prst="ellipse">
              <a:avLst/>
            </a:prstGeom>
            <a:gradFill flip="none" rotWithShape="1">
              <a:gsLst>
                <a:gs pos="4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6</a:t>
              </a:r>
              <a:endParaRPr lang="zh-CN" altLang="en-US" sz="2000" dirty="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708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DBEAC91-90BD-CEB1-2207-7D01CE18AD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26" y="1697698"/>
            <a:ext cx="4451405" cy="4836452"/>
          </a:xfrm>
          <a:prstGeom prst="rect">
            <a:avLst/>
          </a:prstGeom>
        </p:spPr>
      </p:pic>
      <p:pic>
        <p:nvPicPr>
          <p:cNvPr id="79" name="图片 78" descr="绿色的叶子&#10;&#10;中度可信度描述已自动生成">
            <a:extLst>
              <a:ext uri="{FF2B5EF4-FFF2-40B4-BE49-F238E27FC236}">
                <a16:creationId xmlns:a16="http://schemas.microsoft.com/office/drawing/2014/main" id="{38686F87-AE37-EFDF-BD89-4C46808FE7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1090" y="693698"/>
            <a:ext cx="2992381" cy="4905207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9884F7D9-8FE0-B895-8349-CD031EF3A1BD}"/>
              </a:ext>
            </a:extLst>
          </p:cNvPr>
          <p:cNvGrpSpPr/>
          <p:nvPr/>
        </p:nvGrpSpPr>
        <p:grpSpPr>
          <a:xfrm>
            <a:off x="823161" y="706788"/>
            <a:ext cx="4891839" cy="584775"/>
            <a:chOff x="994611" y="764662"/>
            <a:chExt cx="4891839" cy="58477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44635E7-C461-B81D-8E98-4DB7C97002F0}"/>
                </a:ext>
              </a:extLst>
            </p:cNvPr>
            <p:cNvSpPr txBox="1"/>
            <p:nvPr/>
          </p:nvSpPr>
          <p:spPr>
            <a:xfrm>
              <a:off x="1872927" y="764662"/>
              <a:ext cx="401352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9600"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41000">
                        <a:schemeClr val="accent2"/>
                      </a:gs>
                      <a:gs pos="100000">
                        <a:schemeClr val="accent1"/>
                      </a:gs>
                    </a:gsLst>
                    <a:lin ang="13500000" scaled="1"/>
                    <a:tileRect/>
                  </a:gradFill>
                  <a:effectLst>
                    <a:outerShdw blurRad="50800" dist="38100" dir="2700000" algn="tl" rotWithShape="0">
                      <a:schemeClr val="bg1">
                        <a:alpha val="50000"/>
                      </a:schemeClr>
                    </a:outerShdw>
                  </a:effectLst>
                  <a:latin typeface="汉仪滇黑 W" panose="00020600040101010101" pitchFamily="18" charset="-122"/>
                  <a:ea typeface="汉仪滇黑 W" panose="00020600040101010101" pitchFamily="18" charset="-122"/>
                </a:defRPr>
              </a:lvl1pPr>
            </a:lstStyle>
            <a:p>
              <a:r>
                <a:rPr lang="zh-CN" altLang="en-US" sz="3200" dirty="0">
                  <a:solidFill>
                    <a:schemeClr val="accent1">
                      <a:lumMod val="100000"/>
                    </a:schemeClr>
                  </a:solidFill>
                  <a:effectLst/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上课规范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2FD2DDB-32D3-1A61-74D8-42CC24493A85}"/>
                </a:ext>
              </a:extLst>
            </p:cNvPr>
            <p:cNvSpPr/>
            <p:nvPr/>
          </p:nvSpPr>
          <p:spPr>
            <a:xfrm>
              <a:off x="994611" y="810869"/>
              <a:ext cx="763360" cy="4229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02</a:t>
              </a:r>
              <a:endPara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D4F329C-B19E-BD26-7F88-0F11EFCA44B6}"/>
              </a:ext>
            </a:extLst>
          </p:cNvPr>
          <p:cNvGrpSpPr/>
          <p:nvPr/>
        </p:nvGrpSpPr>
        <p:grpSpPr>
          <a:xfrm>
            <a:off x="1556497" y="1994923"/>
            <a:ext cx="4519729" cy="438150"/>
            <a:chOff x="7745770" y="2728314"/>
            <a:chExt cx="4519729" cy="43815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D478B6B-F6CB-4903-F17E-D0DB594A6C2B}"/>
                </a:ext>
              </a:extLst>
            </p:cNvPr>
            <p:cNvSpPr txBox="1"/>
            <p:nvPr/>
          </p:nvSpPr>
          <p:spPr>
            <a:xfrm>
              <a:off x="8251976" y="2762722"/>
              <a:ext cx="4013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精神饱满、教态自然</a:t>
              </a: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FE43F5B-25E1-7D76-20E0-9AA6671561C1}"/>
                </a:ext>
              </a:extLst>
            </p:cNvPr>
            <p:cNvSpPr/>
            <p:nvPr/>
          </p:nvSpPr>
          <p:spPr>
            <a:xfrm>
              <a:off x="7745770" y="2728314"/>
              <a:ext cx="438150" cy="438150"/>
            </a:xfrm>
            <a:prstGeom prst="ellipse">
              <a:avLst/>
            </a:prstGeom>
            <a:gradFill flip="none" rotWithShape="1">
              <a:gsLst>
                <a:gs pos="4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1</a:t>
              </a:r>
              <a:endParaRPr lang="zh-CN" altLang="en-US" sz="2000" dirty="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27830CF-2DC2-E03A-0B45-E76BF008E3CB}"/>
              </a:ext>
            </a:extLst>
          </p:cNvPr>
          <p:cNvGrpSpPr/>
          <p:nvPr/>
        </p:nvGrpSpPr>
        <p:grpSpPr>
          <a:xfrm>
            <a:off x="1556497" y="2786381"/>
            <a:ext cx="4519729" cy="438150"/>
            <a:chOff x="7745770" y="2728314"/>
            <a:chExt cx="4519729" cy="438150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6AFD9FAD-51CA-50DC-5DA2-3CBEBAE62AD0}"/>
                </a:ext>
              </a:extLst>
            </p:cNvPr>
            <p:cNvSpPr txBox="1"/>
            <p:nvPr/>
          </p:nvSpPr>
          <p:spPr>
            <a:xfrm>
              <a:off x="8251976" y="2762722"/>
              <a:ext cx="4013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滇黑 W" panose="00020600040101010101" pitchFamily="18" charset="-122"/>
                  <a:ea typeface="汉仪滇黑 W" panose="00020600040101010101" pitchFamily="18" charset="-122"/>
                  <a:cs typeface="阿里巴巴普惠体" panose="00020600040101010101" pitchFamily="18" charset="-122"/>
                </a:defRPr>
              </a:lvl1pPr>
            </a:lstStyle>
            <a:p>
              <a:r>
                <a:rPr lang="zh-CN" altLang="en-US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讲解清晰、有条理</a:t>
              </a: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BF171D07-96CD-A44A-1171-1E7F4A036D84}"/>
                </a:ext>
              </a:extLst>
            </p:cNvPr>
            <p:cNvSpPr/>
            <p:nvPr/>
          </p:nvSpPr>
          <p:spPr>
            <a:xfrm>
              <a:off x="7745770" y="2728314"/>
              <a:ext cx="438150" cy="438150"/>
            </a:xfrm>
            <a:prstGeom prst="ellipse">
              <a:avLst/>
            </a:prstGeom>
            <a:gradFill flip="none" rotWithShape="1">
              <a:gsLst>
                <a:gs pos="4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2</a:t>
              </a:r>
              <a:endParaRPr lang="zh-CN" altLang="en-US" sz="2000" dirty="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E9162BB-57A9-9CE6-71E3-42A0DED12FF4}"/>
              </a:ext>
            </a:extLst>
          </p:cNvPr>
          <p:cNvGrpSpPr/>
          <p:nvPr/>
        </p:nvGrpSpPr>
        <p:grpSpPr>
          <a:xfrm>
            <a:off x="1556497" y="3577839"/>
            <a:ext cx="4519729" cy="438150"/>
            <a:chOff x="7745770" y="2728314"/>
            <a:chExt cx="4519729" cy="438150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23FD69EF-8ABD-6ED4-0B4F-E2615EEEE907}"/>
                </a:ext>
              </a:extLst>
            </p:cNvPr>
            <p:cNvSpPr txBox="1"/>
            <p:nvPr/>
          </p:nvSpPr>
          <p:spPr>
            <a:xfrm>
              <a:off x="8251976" y="2762722"/>
              <a:ext cx="4013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滇黑 W" panose="00020600040101010101" pitchFamily="18" charset="-122"/>
                  <a:ea typeface="汉仪滇黑 W" panose="00020600040101010101" pitchFamily="18" charset="-122"/>
                  <a:cs typeface="阿里巴巴普惠体" panose="00020600040101010101" pitchFamily="18" charset="-122"/>
                </a:defRPr>
              </a:lvl1pPr>
            </a:lstStyle>
            <a:p>
              <a:r>
                <a:rPr lang="zh-CN" altLang="en-US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注意与学生沟通交流</a:t>
              </a: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07EFB2AA-D61B-8C7E-BDD8-713B5B9F5C93}"/>
                </a:ext>
              </a:extLst>
            </p:cNvPr>
            <p:cNvSpPr/>
            <p:nvPr/>
          </p:nvSpPr>
          <p:spPr>
            <a:xfrm>
              <a:off x="7745770" y="2728314"/>
              <a:ext cx="438150" cy="438150"/>
            </a:xfrm>
            <a:prstGeom prst="ellipse">
              <a:avLst/>
            </a:prstGeom>
            <a:gradFill flip="none" rotWithShape="1">
              <a:gsLst>
                <a:gs pos="4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3</a:t>
              </a:r>
              <a:endParaRPr lang="zh-CN" altLang="en-US" sz="2000" dirty="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F7CF79F-B67E-072E-FFEC-EB498FB8E169}"/>
              </a:ext>
            </a:extLst>
          </p:cNvPr>
          <p:cNvGrpSpPr/>
          <p:nvPr/>
        </p:nvGrpSpPr>
        <p:grpSpPr>
          <a:xfrm>
            <a:off x="1556497" y="4369297"/>
            <a:ext cx="4519729" cy="438150"/>
            <a:chOff x="7745770" y="2728314"/>
            <a:chExt cx="4519729" cy="438150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D7D814B-01EF-E124-B042-8A04A428C0D7}"/>
                </a:ext>
              </a:extLst>
            </p:cNvPr>
            <p:cNvSpPr txBox="1"/>
            <p:nvPr/>
          </p:nvSpPr>
          <p:spPr>
            <a:xfrm>
              <a:off x="8251976" y="2762722"/>
              <a:ext cx="4013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滇黑 W" panose="00020600040101010101" pitchFamily="18" charset="-122"/>
                  <a:ea typeface="汉仪滇黑 W" panose="00020600040101010101" pitchFamily="18" charset="-122"/>
                  <a:cs typeface="阿里巴巴普惠体" panose="00020600040101010101" pitchFamily="18" charset="-122"/>
                </a:defRPr>
              </a:lvl1pPr>
            </a:lstStyle>
            <a:p>
              <a:r>
                <a:rPr lang="zh-CN" altLang="en-US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积极引导学生思考和参与课堂活动</a:t>
              </a: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D4F6F9DE-703A-C202-9CC4-5305A582FD93}"/>
                </a:ext>
              </a:extLst>
            </p:cNvPr>
            <p:cNvSpPr/>
            <p:nvPr/>
          </p:nvSpPr>
          <p:spPr>
            <a:xfrm>
              <a:off x="7745770" y="2728314"/>
              <a:ext cx="438150" cy="438150"/>
            </a:xfrm>
            <a:prstGeom prst="ellipse">
              <a:avLst/>
            </a:prstGeom>
            <a:gradFill flip="none" rotWithShape="1">
              <a:gsLst>
                <a:gs pos="4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4</a:t>
              </a:r>
              <a:endParaRPr lang="zh-CN" altLang="en-US" sz="2000" dirty="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AB70BFA-A853-35D4-8238-4A6BC274BA67}"/>
              </a:ext>
            </a:extLst>
          </p:cNvPr>
          <p:cNvGrpSpPr/>
          <p:nvPr/>
        </p:nvGrpSpPr>
        <p:grpSpPr>
          <a:xfrm>
            <a:off x="1556497" y="5160755"/>
            <a:ext cx="4519729" cy="438150"/>
            <a:chOff x="7745770" y="2728314"/>
            <a:chExt cx="4519729" cy="438150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92AAE371-EC91-C3B6-A724-99426A09AF52}"/>
                </a:ext>
              </a:extLst>
            </p:cNvPr>
            <p:cNvSpPr txBox="1"/>
            <p:nvPr/>
          </p:nvSpPr>
          <p:spPr>
            <a:xfrm>
              <a:off x="8251976" y="2762722"/>
              <a:ext cx="4013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滇黑 W" panose="00020600040101010101" pitchFamily="18" charset="-122"/>
                  <a:ea typeface="汉仪滇黑 W" panose="00020600040101010101" pitchFamily="18" charset="-122"/>
                  <a:cs typeface="阿里巴巴普惠体" panose="00020600040101010101" pitchFamily="18" charset="-122"/>
                </a:defRPr>
              </a:lvl1pPr>
            </a:lstStyle>
            <a:p>
              <a:r>
                <a:rPr lang="zh-CN" altLang="en-US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及时关注学生的学习状态和反应</a:t>
              </a: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4EE4144D-8C72-DB5E-4AD6-3E8F5F302577}"/>
                </a:ext>
              </a:extLst>
            </p:cNvPr>
            <p:cNvSpPr/>
            <p:nvPr/>
          </p:nvSpPr>
          <p:spPr>
            <a:xfrm>
              <a:off x="7745770" y="2728314"/>
              <a:ext cx="438150" cy="438150"/>
            </a:xfrm>
            <a:prstGeom prst="ellipse">
              <a:avLst/>
            </a:prstGeom>
            <a:gradFill flip="none" rotWithShape="1">
              <a:gsLst>
                <a:gs pos="4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5</a:t>
              </a:r>
              <a:endParaRPr lang="zh-CN" altLang="en-US" sz="2000" dirty="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2BA6DA3-7516-85D3-68D7-CEC64EF587B1}"/>
              </a:ext>
            </a:extLst>
          </p:cNvPr>
          <p:cNvGrpSpPr/>
          <p:nvPr/>
        </p:nvGrpSpPr>
        <p:grpSpPr>
          <a:xfrm>
            <a:off x="8888039" y="5047370"/>
            <a:ext cx="2204455" cy="929484"/>
            <a:chOff x="8888039" y="5047370"/>
            <a:chExt cx="2204455" cy="929484"/>
          </a:xfrm>
        </p:grpSpPr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8A8662B3-80E7-62F4-DBA2-52C28E6D99AB}"/>
                </a:ext>
              </a:extLst>
            </p:cNvPr>
            <p:cNvSpPr/>
            <p:nvPr/>
          </p:nvSpPr>
          <p:spPr>
            <a:xfrm>
              <a:off x="8888039" y="5047370"/>
              <a:ext cx="2204455" cy="9294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39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pic>
          <p:nvPicPr>
            <p:cNvPr id="82" name="图形 81" descr="讲故事 纯色填充">
              <a:extLst>
                <a:ext uri="{FF2B5EF4-FFF2-40B4-BE49-F238E27FC236}">
                  <a16:creationId xmlns:a16="http://schemas.microsoft.com/office/drawing/2014/main" id="{0395AB0F-886C-D1E6-7E2B-02DC892BA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98041" y="5119887"/>
              <a:ext cx="784450" cy="784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175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884F7D9-8FE0-B895-8349-CD031EF3A1BD}"/>
              </a:ext>
            </a:extLst>
          </p:cNvPr>
          <p:cNvGrpSpPr/>
          <p:nvPr/>
        </p:nvGrpSpPr>
        <p:grpSpPr>
          <a:xfrm>
            <a:off x="823161" y="706788"/>
            <a:ext cx="4891839" cy="584775"/>
            <a:chOff x="994611" y="764662"/>
            <a:chExt cx="4891839" cy="58477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44635E7-C461-B81D-8E98-4DB7C97002F0}"/>
                </a:ext>
              </a:extLst>
            </p:cNvPr>
            <p:cNvSpPr txBox="1"/>
            <p:nvPr/>
          </p:nvSpPr>
          <p:spPr>
            <a:xfrm>
              <a:off x="1872927" y="764662"/>
              <a:ext cx="401352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9600"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41000">
                        <a:schemeClr val="accent2"/>
                      </a:gs>
                      <a:gs pos="100000">
                        <a:schemeClr val="accent1"/>
                      </a:gs>
                    </a:gsLst>
                    <a:lin ang="13500000" scaled="1"/>
                    <a:tileRect/>
                  </a:gradFill>
                  <a:effectLst>
                    <a:outerShdw blurRad="50800" dist="38100" dir="2700000" algn="tl" rotWithShape="0">
                      <a:schemeClr val="bg1">
                        <a:alpha val="50000"/>
                      </a:schemeClr>
                    </a:outerShdw>
                  </a:effectLst>
                  <a:latin typeface="汉仪滇黑 W" panose="00020600040101010101" pitchFamily="18" charset="-122"/>
                  <a:ea typeface="汉仪滇黑 W" panose="00020600040101010101" pitchFamily="18" charset="-122"/>
                </a:defRPr>
              </a:lvl1pPr>
            </a:lstStyle>
            <a:p>
              <a:r>
                <a:rPr lang="zh-CN" altLang="en-US" sz="3200" dirty="0">
                  <a:solidFill>
                    <a:schemeClr val="accent1">
                      <a:lumMod val="100000"/>
                    </a:schemeClr>
                  </a:solidFill>
                  <a:effectLst/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布置和批改作业规范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2FD2DDB-32D3-1A61-74D8-42CC24493A85}"/>
                </a:ext>
              </a:extLst>
            </p:cNvPr>
            <p:cNvSpPr/>
            <p:nvPr/>
          </p:nvSpPr>
          <p:spPr>
            <a:xfrm>
              <a:off x="994611" y="810869"/>
              <a:ext cx="763360" cy="4229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02</a:t>
              </a:r>
              <a:endPara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7EEA02D-2FC7-CA6A-59EC-662C87F011CD}"/>
              </a:ext>
            </a:extLst>
          </p:cNvPr>
          <p:cNvGrpSpPr/>
          <p:nvPr/>
        </p:nvGrpSpPr>
        <p:grpSpPr>
          <a:xfrm>
            <a:off x="570652" y="1878007"/>
            <a:ext cx="11050697" cy="2482374"/>
            <a:chOff x="398496" y="3530029"/>
            <a:chExt cx="11050697" cy="2482374"/>
          </a:xfrm>
        </p:grpSpPr>
        <p:pic>
          <p:nvPicPr>
            <p:cNvPr id="13" name="图片 12" descr="黑暗中的灯光&#10;&#10;描述已自动生成">
              <a:extLst>
                <a:ext uri="{FF2B5EF4-FFF2-40B4-BE49-F238E27FC236}">
                  <a16:creationId xmlns:a16="http://schemas.microsoft.com/office/drawing/2014/main" id="{0EA6E681-5EDC-E491-3013-B946AE543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98496" y="4039568"/>
              <a:ext cx="11050697" cy="1972835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D03C6F1-DA63-0C78-CF3F-821CB5836C80}"/>
                </a:ext>
              </a:extLst>
            </p:cNvPr>
            <p:cNvSpPr txBox="1"/>
            <p:nvPr/>
          </p:nvSpPr>
          <p:spPr>
            <a:xfrm>
              <a:off x="1885475" y="3530029"/>
              <a:ext cx="8076738" cy="9729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新教师要根据学科特点和教学内容，合理布置和批改学生作业，注重反馈和指导，及时发现和纠正学生的学习困难和问题。</a:t>
              </a: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22467C96-3362-73B5-B6C4-251AF17574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6542" y="3198047"/>
            <a:ext cx="4897158" cy="3343745"/>
          </a:xfrm>
          <a:prstGeom prst="rect">
            <a:avLst/>
          </a:prstGeom>
        </p:spPr>
      </p:pic>
      <p:pic>
        <p:nvPicPr>
          <p:cNvPr id="21" name="图片 20" descr="绿色的叶子&#10;&#10;中度可信度描述已自动生成">
            <a:extLst>
              <a:ext uri="{FF2B5EF4-FFF2-40B4-BE49-F238E27FC236}">
                <a16:creationId xmlns:a16="http://schemas.microsoft.com/office/drawing/2014/main" id="{16CB3676-BDFE-AE50-F3B3-B6A5B97471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06"/>
          <a:stretch/>
        </p:blipFill>
        <p:spPr>
          <a:xfrm rot="190581" flipH="1">
            <a:off x="1381262" y="4062606"/>
            <a:ext cx="4223867" cy="197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0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884F7D9-8FE0-B895-8349-CD031EF3A1BD}"/>
              </a:ext>
            </a:extLst>
          </p:cNvPr>
          <p:cNvGrpSpPr/>
          <p:nvPr/>
        </p:nvGrpSpPr>
        <p:grpSpPr>
          <a:xfrm>
            <a:off x="823161" y="706788"/>
            <a:ext cx="4891839" cy="584775"/>
            <a:chOff x="994611" y="764662"/>
            <a:chExt cx="4891839" cy="58477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44635E7-C461-B81D-8E98-4DB7C97002F0}"/>
                </a:ext>
              </a:extLst>
            </p:cNvPr>
            <p:cNvSpPr txBox="1"/>
            <p:nvPr/>
          </p:nvSpPr>
          <p:spPr>
            <a:xfrm>
              <a:off x="1872927" y="764662"/>
              <a:ext cx="401352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9600"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41000">
                        <a:schemeClr val="accent2"/>
                      </a:gs>
                      <a:gs pos="100000">
                        <a:schemeClr val="accent1"/>
                      </a:gs>
                    </a:gsLst>
                    <a:lin ang="13500000" scaled="1"/>
                    <a:tileRect/>
                  </a:gradFill>
                  <a:effectLst>
                    <a:outerShdw blurRad="50800" dist="38100" dir="2700000" algn="tl" rotWithShape="0">
                      <a:schemeClr val="bg1">
                        <a:alpha val="50000"/>
                      </a:schemeClr>
                    </a:outerShdw>
                  </a:effectLst>
                  <a:latin typeface="汉仪滇黑 W" panose="00020600040101010101" pitchFamily="18" charset="-122"/>
                  <a:ea typeface="汉仪滇黑 W" panose="00020600040101010101" pitchFamily="18" charset="-122"/>
                </a:defRPr>
              </a:lvl1pPr>
            </a:lstStyle>
            <a:p>
              <a:r>
                <a:rPr lang="zh-CN" altLang="en-US" sz="3200" dirty="0">
                  <a:solidFill>
                    <a:schemeClr val="accent1">
                      <a:lumMod val="100000"/>
                    </a:schemeClr>
                  </a:solidFill>
                  <a:effectLst/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学生评价规范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2FD2DDB-32D3-1A61-74D8-42CC24493A85}"/>
                </a:ext>
              </a:extLst>
            </p:cNvPr>
            <p:cNvSpPr/>
            <p:nvPr/>
          </p:nvSpPr>
          <p:spPr>
            <a:xfrm>
              <a:off x="994611" y="810869"/>
              <a:ext cx="763360" cy="4229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02</a:t>
              </a:r>
              <a:endPara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A4DC45A9-9492-D367-0E2F-7C9E453DF4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0267" y="2115885"/>
            <a:ext cx="5980382" cy="3481517"/>
          </a:xfrm>
          <a:prstGeom prst="rect">
            <a:avLst/>
          </a:prstGeom>
          <a:effectLst>
            <a:outerShdw blurRad="50800" dist="38100" dir="5400000" algn="t" rotWithShape="0">
              <a:schemeClr val="accent1">
                <a:alpha val="40000"/>
              </a:scheme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BF9C0A0-12F3-823D-5C5B-BCBAB222679F}"/>
              </a:ext>
            </a:extLst>
          </p:cNvPr>
          <p:cNvSpPr txBox="1"/>
          <p:nvPr/>
        </p:nvSpPr>
        <p:spPr>
          <a:xfrm>
            <a:off x="6096000" y="2677666"/>
            <a:ext cx="3946030" cy="235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新教师要根据学生的实际情况，建立学生档案，注重评价方式的多样性和灵活性，及时了解学生的学习情况和反馈意见，调整教学策略和方法。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32A057A-2573-BFCE-3622-E45F224C21C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9598" y="1760680"/>
            <a:ext cx="2600962" cy="457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3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08177B7-A020-80C4-C697-36AE303A4BF7}"/>
              </a:ext>
            </a:extLst>
          </p:cNvPr>
          <p:cNvSpPr txBox="1"/>
          <p:nvPr/>
        </p:nvSpPr>
        <p:spPr>
          <a:xfrm>
            <a:off x="1041172" y="2477716"/>
            <a:ext cx="1008062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9600"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41000">
                      <a:schemeClr val="accent2"/>
                    </a:gs>
                    <a:gs pos="100000">
                      <a:schemeClr val="accent1"/>
                    </a:gs>
                  </a:gsLst>
                  <a:lin ang="13500000" scaled="1"/>
                  <a:tileRect/>
                </a:gradFill>
                <a:effectLst>
                  <a:outerShdw blurRad="50800" dist="38100" dir="2700000" algn="tl" rotWithShape="0">
                    <a:schemeClr val="bg1">
                      <a:alpha val="50000"/>
                    </a:schemeClr>
                  </a:outerShdw>
                </a:effectLst>
                <a:latin typeface="汉仪滇黑 W" panose="00020600040101010101" pitchFamily="18" charset="-122"/>
                <a:ea typeface="汉仪滇黑 W" panose="00020600040101010101" pitchFamily="18" charset="-122"/>
              </a:defRPr>
            </a:lvl1pPr>
          </a:lstStyle>
          <a:p>
            <a:r>
              <a:rPr lang="zh-CN" altLang="en-US" sz="8800">
                <a:ln>
                  <a:solidFill>
                    <a:schemeClr val="bg1"/>
                  </a:solidFill>
                </a:ln>
                <a:gradFill flip="none" rotWithShape="1">
                  <a:gsLst>
                    <a:gs pos="13000">
                      <a:srgbClr val="4D7B4A"/>
                    </a:gs>
                    <a:gs pos="100000">
                      <a:srgbClr val="1B763A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srgbClr val="1B763A">
                      <a:alpha val="50000"/>
                    </a:srgbClr>
                  </a:outerShdw>
                </a:effectLst>
                <a:latin typeface="Aa厚底黑" panose="00020600040101010101" pitchFamily="18" charset="-122"/>
                <a:ea typeface="Aa厚底黑" panose="00020600040101010101" pitchFamily="18" charset="-122"/>
                <a:sym typeface="思源宋体 CN" panose="02020400000000000000" pitchFamily="18" charset="-122"/>
              </a:rPr>
              <a:t>教学研究培训</a:t>
            </a:r>
            <a:endParaRPr lang="en-US" altLang="zh-CN" sz="8800" dirty="0">
              <a:ln>
                <a:solidFill>
                  <a:schemeClr val="bg1"/>
                </a:solidFill>
              </a:ln>
              <a:gradFill flip="none" rotWithShape="1">
                <a:gsLst>
                  <a:gs pos="13000">
                    <a:srgbClr val="4D7B4A"/>
                  </a:gs>
                  <a:gs pos="100000">
                    <a:srgbClr val="1B763A"/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srgbClr val="1B763A">
                    <a:alpha val="50000"/>
                  </a:srgbClr>
                </a:outerShdw>
              </a:effectLst>
              <a:latin typeface="Aa厚底黑" panose="00020600040101010101" pitchFamily="18" charset="-122"/>
              <a:ea typeface="Aa厚底黑" panose="00020600040101010101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4" name="矩形: 圆角 3">
            <a:extLst>
              <a:ext uri="{FF2B5EF4-FFF2-40B4-BE49-F238E27FC236}">
                <a16:creationId xmlns:a16="http://schemas.microsoft.com/office/drawing/2014/main" id="{636457E4-B536-5A04-787D-4814E7BC3C41}"/>
              </a:ext>
            </a:extLst>
          </p:cNvPr>
          <p:cNvSpPr/>
          <p:nvPr/>
        </p:nvSpPr>
        <p:spPr>
          <a:xfrm>
            <a:off x="4347935" y="1568300"/>
            <a:ext cx="3467099" cy="7884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5000">
                <a:schemeClr val="accent1">
                  <a:lumMod val="100000"/>
                </a:schemeClr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PART 03</a:t>
            </a:r>
            <a:endParaRPr lang="zh-CN" altLang="en-US" sz="4000" b="1" dirty="0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FB4C97F-706B-9877-8A0A-73FC12933C13}"/>
              </a:ext>
            </a:extLst>
          </p:cNvPr>
          <p:cNvSpPr txBox="1"/>
          <p:nvPr/>
        </p:nvSpPr>
        <p:spPr>
          <a:xfrm>
            <a:off x="2686582" y="3829961"/>
            <a:ext cx="6789804" cy="700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教师是学生学习的榜样和模仿的对象，因此教师要注意自己的形象，做到言行一致、以身作则、严于律己，用自己的人格魅力和良好的行为习惯去影响学生。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18A1E82F-5081-6C2E-BCCC-2F031CFB53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097495"/>
            <a:ext cx="3773714" cy="3760505"/>
          </a:xfrm>
          <a:prstGeom prst="rect">
            <a:avLst/>
          </a:prstGeom>
          <a:effectLst>
            <a:outerShdw blurRad="50800" dist="38100" dir="5400000" algn="t" rotWithShape="0">
              <a:schemeClr val="accent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86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884F7D9-8FE0-B895-8349-CD031EF3A1BD}"/>
              </a:ext>
            </a:extLst>
          </p:cNvPr>
          <p:cNvGrpSpPr/>
          <p:nvPr/>
        </p:nvGrpSpPr>
        <p:grpSpPr>
          <a:xfrm>
            <a:off x="823161" y="706788"/>
            <a:ext cx="4891839" cy="584775"/>
            <a:chOff x="994611" y="764662"/>
            <a:chExt cx="4891839" cy="58477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44635E7-C461-B81D-8E98-4DB7C97002F0}"/>
                </a:ext>
              </a:extLst>
            </p:cNvPr>
            <p:cNvSpPr txBox="1"/>
            <p:nvPr/>
          </p:nvSpPr>
          <p:spPr>
            <a:xfrm>
              <a:off x="1872927" y="764662"/>
              <a:ext cx="401352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9600"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41000">
                        <a:schemeClr val="accent2"/>
                      </a:gs>
                      <a:gs pos="100000">
                        <a:schemeClr val="accent1"/>
                      </a:gs>
                    </a:gsLst>
                    <a:lin ang="13500000" scaled="1"/>
                    <a:tileRect/>
                  </a:gradFill>
                  <a:effectLst>
                    <a:outerShdw blurRad="50800" dist="38100" dir="2700000" algn="tl" rotWithShape="0">
                      <a:schemeClr val="bg1">
                        <a:alpha val="50000"/>
                      </a:schemeClr>
                    </a:outerShdw>
                  </a:effectLst>
                  <a:latin typeface="汉仪滇黑 W" panose="00020600040101010101" pitchFamily="18" charset="-122"/>
                  <a:ea typeface="汉仪滇黑 W" panose="00020600040101010101" pitchFamily="18" charset="-122"/>
                </a:defRPr>
              </a:lvl1pPr>
            </a:lstStyle>
            <a:p>
              <a:r>
                <a:rPr lang="zh-CN" altLang="en-US" sz="3200" dirty="0">
                  <a:solidFill>
                    <a:schemeClr val="accent1">
                      <a:lumMod val="100000"/>
                    </a:schemeClr>
                  </a:solidFill>
                  <a:effectLst/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教学研究培训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2FD2DDB-32D3-1A61-74D8-42CC24493A85}"/>
                </a:ext>
              </a:extLst>
            </p:cNvPr>
            <p:cNvSpPr/>
            <p:nvPr/>
          </p:nvSpPr>
          <p:spPr>
            <a:xfrm>
              <a:off x="994611" y="810869"/>
              <a:ext cx="763360" cy="4229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03</a:t>
              </a:r>
              <a:endPara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8108250-1C4E-3B78-D6B5-7770725A6626}"/>
              </a:ext>
            </a:extLst>
          </p:cNvPr>
          <p:cNvGrpSpPr/>
          <p:nvPr/>
        </p:nvGrpSpPr>
        <p:grpSpPr>
          <a:xfrm>
            <a:off x="1128981" y="1772204"/>
            <a:ext cx="4754803" cy="1966825"/>
            <a:chOff x="1128981" y="1772204"/>
            <a:chExt cx="4754803" cy="1966825"/>
          </a:xfrm>
        </p:grpSpPr>
        <p:sp>
          <p:nvSpPr>
            <p:cNvPr id="3" name="矩形: 对角圆角 2">
              <a:extLst>
                <a:ext uri="{FF2B5EF4-FFF2-40B4-BE49-F238E27FC236}">
                  <a16:creationId xmlns:a16="http://schemas.microsoft.com/office/drawing/2014/main" id="{47666AD4-A68C-B290-F44E-4EFDA050ADBE}"/>
                </a:ext>
              </a:extLst>
            </p:cNvPr>
            <p:cNvSpPr/>
            <p:nvPr/>
          </p:nvSpPr>
          <p:spPr>
            <a:xfrm>
              <a:off x="1128981" y="1772204"/>
              <a:ext cx="4754803" cy="1966825"/>
            </a:xfrm>
            <a:prstGeom prst="round2DiagRect">
              <a:avLst>
                <a:gd name="adj1" fmla="val 0"/>
                <a:gd name="adj2" fmla="val 6038"/>
              </a:avLst>
            </a:prstGeom>
            <a:gradFill flip="none" rotWithShape="1">
              <a:gsLst>
                <a:gs pos="0">
                  <a:srgbClr val="FFFFFF"/>
                </a:gs>
                <a:gs pos="100000">
                  <a:srgbClr val="FEFDD6"/>
                </a:gs>
              </a:gsLst>
              <a:lin ang="10800000" scaled="1"/>
              <a:tileRect/>
            </a:gradFill>
            <a:ln>
              <a:solidFill>
                <a:schemeClr val="accent1">
                  <a:lumMod val="100000"/>
                </a:schemeClr>
              </a:solidFill>
            </a:ln>
            <a:effectLst>
              <a:outerShdw blurRad="127000" dist="38100" dir="5400000" sx="101000" sy="101000" algn="t" rotWithShape="0">
                <a:schemeClr val="accent1">
                  <a:lumMod val="20000"/>
                  <a:lumOff val="80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4EC3D2C-237D-00BC-FAA1-E6441892B15B}"/>
                </a:ext>
              </a:extLst>
            </p:cNvPr>
            <p:cNvGrpSpPr/>
            <p:nvPr/>
          </p:nvGrpSpPr>
          <p:grpSpPr>
            <a:xfrm>
              <a:off x="1275566" y="1957394"/>
              <a:ext cx="4461633" cy="1596445"/>
              <a:chOff x="1202273" y="1994923"/>
              <a:chExt cx="4461633" cy="1596445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F344808-F527-AF5B-2E17-5DA05AD27C3F}"/>
                  </a:ext>
                </a:extLst>
              </p:cNvPr>
              <p:cNvSpPr txBox="1"/>
              <p:nvPr/>
            </p:nvSpPr>
            <p:spPr>
              <a:xfrm>
                <a:off x="1202273" y="2448042"/>
                <a:ext cx="4461633" cy="1143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cs typeface="阿里巴巴普惠体" panose="00020600040101010101" pitchFamily="18" charset="-122"/>
                    <a:sym typeface="思源宋体 CN" panose="02020400000000000000" pitchFamily="18" charset="-122"/>
                  </a:rPr>
                  <a:t>介绍教育教学研究的目的、意义和重要性，强调研究对于教育教学的支撑作用，激发新教师的研究兴趣和热情。</a:t>
                </a:r>
              </a:p>
            </p:txBody>
          </p:sp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607B7088-FF82-3371-188B-ABC0C71DE20A}"/>
                  </a:ext>
                </a:extLst>
              </p:cNvPr>
              <p:cNvSpPr/>
              <p:nvPr/>
            </p:nvSpPr>
            <p:spPr>
              <a:xfrm>
                <a:off x="2156831" y="1994923"/>
                <a:ext cx="2552517" cy="438150"/>
              </a:xfrm>
              <a:prstGeom prst="roundRect">
                <a:avLst/>
              </a:prstGeom>
              <a:gradFill flip="none" rotWithShape="1">
                <a:gsLst>
                  <a:gs pos="72000">
                    <a:schemeClr val="accent1">
                      <a:lumMod val="10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latin typeface="思源宋体 CN" panose="02020400000000000000" pitchFamily="18" charset="-122"/>
                    <a:ea typeface="思源宋体 CN" panose="02020400000000000000" pitchFamily="18" charset="-122"/>
                    <a:cs typeface="阿里巴巴普惠体" panose="00020600040101010101" pitchFamily="18" charset="-122"/>
                    <a:sym typeface="思源宋体 CN" panose="02020400000000000000" pitchFamily="18" charset="-122"/>
                  </a:rPr>
                  <a:t>研究目的和意义</a:t>
                </a: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2A90CB1-C4CE-97D2-78D2-FE709EAECFC5}"/>
              </a:ext>
            </a:extLst>
          </p:cNvPr>
          <p:cNvGrpSpPr/>
          <p:nvPr/>
        </p:nvGrpSpPr>
        <p:grpSpPr>
          <a:xfrm>
            <a:off x="6308217" y="1772204"/>
            <a:ext cx="4754803" cy="1966825"/>
            <a:chOff x="6308217" y="1772204"/>
            <a:chExt cx="4754803" cy="1966825"/>
          </a:xfrm>
        </p:grpSpPr>
        <p:sp>
          <p:nvSpPr>
            <p:cNvPr id="20" name="矩形: 对角圆角 19">
              <a:extLst>
                <a:ext uri="{FF2B5EF4-FFF2-40B4-BE49-F238E27FC236}">
                  <a16:creationId xmlns:a16="http://schemas.microsoft.com/office/drawing/2014/main" id="{C96F68D9-DA70-96D6-AFA5-1334BCC139FD}"/>
                </a:ext>
              </a:extLst>
            </p:cNvPr>
            <p:cNvSpPr/>
            <p:nvPr/>
          </p:nvSpPr>
          <p:spPr>
            <a:xfrm>
              <a:off x="6308217" y="1772204"/>
              <a:ext cx="4754803" cy="1966825"/>
            </a:xfrm>
            <a:prstGeom prst="round2DiagRect">
              <a:avLst>
                <a:gd name="adj1" fmla="val 0"/>
                <a:gd name="adj2" fmla="val 6038"/>
              </a:avLst>
            </a:prstGeom>
            <a:gradFill flip="none" rotWithShape="1">
              <a:gsLst>
                <a:gs pos="0">
                  <a:srgbClr val="FFFFFF"/>
                </a:gs>
                <a:gs pos="100000">
                  <a:srgbClr val="FEFDD6"/>
                </a:gs>
              </a:gsLst>
              <a:lin ang="10800000" scaled="1"/>
              <a:tileRect/>
            </a:gradFill>
            <a:ln>
              <a:solidFill>
                <a:schemeClr val="accent1">
                  <a:lumMod val="100000"/>
                </a:schemeClr>
              </a:solidFill>
            </a:ln>
            <a:effectLst>
              <a:outerShdw blurRad="127000" dist="38100" dir="5400000" sx="101000" sy="101000" algn="t" rotWithShape="0">
                <a:schemeClr val="accent1">
                  <a:lumMod val="20000"/>
                  <a:lumOff val="80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B5D476F-49A6-6DA5-AE83-F7EF72481D51}"/>
                </a:ext>
              </a:extLst>
            </p:cNvPr>
            <p:cNvGrpSpPr/>
            <p:nvPr/>
          </p:nvGrpSpPr>
          <p:grpSpPr>
            <a:xfrm>
              <a:off x="6454802" y="1957394"/>
              <a:ext cx="4461633" cy="1596445"/>
              <a:chOff x="1202273" y="1994923"/>
              <a:chExt cx="4461633" cy="1596445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F972776-4052-F6F5-7CF2-580D7F71CAFD}"/>
                  </a:ext>
                </a:extLst>
              </p:cNvPr>
              <p:cNvSpPr txBox="1"/>
              <p:nvPr/>
            </p:nvSpPr>
            <p:spPr>
              <a:xfrm>
                <a:off x="1202273" y="2448042"/>
                <a:ext cx="4461633" cy="1143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阿里巴巴普惠体" panose="00020600040101010101" pitchFamily="18" charset="-122"/>
                  </a:defRPr>
                </a:lvl1pPr>
              </a:lstStyle>
              <a:p>
                <a:r>
                  <a:rPr lang="zh-CN" altLang="en-US" dirty="0"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介绍各种教育教学研究方法，包括观察法、调查法、实验法等，以及这些方法的优缺点和适用范围。</a:t>
                </a:r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EAB10CEA-82E0-6208-42CB-661BB9DA5EF0}"/>
                  </a:ext>
                </a:extLst>
              </p:cNvPr>
              <p:cNvSpPr/>
              <p:nvPr/>
            </p:nvSpPr>
            <p:spPr>
              <a:xfrm>
                <a:off x="2156831" y="1994923"/>
                <a:ext cx="2552517" cy="438150"/>
              </a:xfrm>
              <a:prstGeom prst="roundRect">
                <a:avLst/>
              </a:prstGeom>
              <a:gradFill flip="none" rotWithShape="1">
                <a:gsLst>
                  <a:gs pos="72000">
                    <a:schemeClr val="accent1">
                      <a:lumMod val="10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latin typeface="思源宋体 CN" panose="02020400000000000000" pitchFamily="18" charset="-122"/>
                    <a:ea typeface="思源宋体 CN" panose="02020400000000000000" pitchFamily="18" charset="-122"/>
                    <a:cs typeface="阿里巴巴普惠体" panose="00020600040101010101" pitchFamily="18" charset="-122"/>
                    <a:sym typeface="思源宋体 CN" panose="02020400000000000000" pitchFamily="18" charset="-122"/>
                  </a:rPr>
                  <a:t>研究方法</a:t>
                </a: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C79EF69-9CBF-E922-DFAA-74A58BB4842E}"/>
              </a:ext>
            </a:extLst>
          </p:cNvPr>
          <p:cNvGrpSpPr/>
          <p:nvPr/>
        </p:nvGrpSpPr>
        <p:grpSpPr>
          <a:xfrm>
            <a:off x="1128981" y="4065923"/>
            <a:ext cx="4754803" cy="1966825"/>
            <a:chOff x="1128981" y="4065923"/>
            <a:chExt cx="4754803" cy="1966825"/>
          </a:xfrm>
        </p:grpSpPr>
        <p:sp>
          <p:nvSpPr>
            <p:cNvPr id="33" name="矩形: 对角圆角 32">
              <a:extLst>
                <a:ext uri="{FF2B5EF4-FFF2-40B4-BE49-F238E27FC236}">
                  <a16:creationId xmlns:a16="http://schemas.microsoft.com/office/drawing/2014/main" id="{C307094B-4D2D-6BFC-C0D8-2A5F83666C95}"/>
                </a:ext>
              </a:extLst>
            </p:cNvPr>
            <p:cNvSpPr/>
            <p:nvPr/>
          </p:nvSpPr>
          <p:spPr>
            <a:xfrm>
              <a:off x="1128981" y="4065923"/>
              <a:ext cx="4754803" cy="1966825"/>
            </a:xfrm>
            <a:prstGeom prst="round2DiagRect">
              <a:avLst>
                <a:gd name="adj1" fmla="val 0"/>
                <a:gd name="adj2" fmla="val 6038"/>
              </a:avLst>
            </a:prstGeom>
            <a:gradFill flip="none" rotWithShape="1">
              <a:gsLst>
                <a:gs pos="0">
                  <a:srgbClr val="FFFFFF"/>
                </a:gs>
                <a:gs pos="100000">
                  <a:srgbClr val="FEFDD6"/>
                </a:gs>
              </a:gsLst>
              <a:lin ang="10800000" scaled="1"/>
              <a:tileRect/>
            </a:gradFill>
            <a:ln>
              <a:solidFill>
                <a:schemeClr val="accent1">
                  <a:lumMod val="100000"/>
                </a:schemeClr>
              </a:solidFill>
            </a:ln>
            <a:effectLst>
              <a:outerShdw blurRad="127000" dist="38100" dir="5400000" sx="101000" sy="101000" algn="t" rotWithShape="0">
                <a:schemeClr val="accent1">
                  <a:lumMod val="20000"/>
                  <a:lumOff val="80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FD8B686-E687-A420-036B-9A83ED8197B9}"/>
                </a:ext>
              </a:extLst>
            </p:cNvPr>
            <p:cNvGrpSpPr/>
            <p:nvPr/>
          </p:nvGrpSpPr>
          <p:grpSpPr>
            <a:xfrm>
              <a:off x="1275566" y="4251113"/>
              <a:ext cx="4461633" cy="1596445"/>
              <a:chOff x="1202273" y="1994923"/>
              <a:chExt cx="4461633" cy="1596445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EA47DAB-08E7-6FC1-7729-6EC8F6D315D6}"/>
                  </a:ext>
                </a:extLst>
              </p:cNvPr>
              <p:cNvSpPr txBox="1"/>
              <p:nvPr/>
            </p:nvSpPr>
            <p:spPr>
              <a:xfrm>
                <a:off x="1202273" y="2448042"/>
                <a:ext cx="4461633" cy="1143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阿里巴巴普惠体" panose="00020600040101010101" pitchFamily="18" charset="-122"/>
                  </a:defRPr>
                </a:lvl1pPr>
              </a:lstStyle>
              <a:p>
                <a:r>
                  <a:rPr lang="zh-CN" altLang="en-US" dirty="0"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介绍如何选择研究主题和研究问题，以及如何结合自身教学实践和社会现实来发掘和确定有价值的选题。</a:t>
                </a:r>
              </a:p>
            </p:txBody>
          </p:sp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3754715E-CDBF-A72E-40B0-6B3193749772}"/>
                  </a:ext>
                </a:extLst>
              </p:cNvPr>
              <p:cNvSpPr/>
              <p:nvPr/>
            </p:nvSpPr>
            <p:spPr>
              <a:xfrm>
                <a:off x="2156831" y="1994923"/>
                <a:ext cx="2552517" cy="438150"/>
              </a:xfrm>
              <a:prstGeom prst="roundRect">
                <a:avLst/>
              </a:prstGeom>
              <a:gradFill flip="none" rotWithShape="1">
                <a:gsLst>
                  <a:gs pos="72000">
                    <a:schemeClr val="accent1">
                      <a:lumMod val="10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latin typeface="思源宋体 CN" panose="02020400000000000000" pitchFamily="18" charset="-122"/>
                    <a:ea typeface="思源宋体 CN" panose="02020400000000000000" pitchFamily="18" charset="-122"/>
                    <a:cs typeface="阿里巴巴普惠体" panose="00020600040101010101" pitchFamily="18" charset="-122"/>
                    <a:sym typeface="思源宋体 CN" panose="02020400000000000000" pitchFamily="18" charset="-122"/>
                  </a:rPr>
                  <a:t>研究选题</a:t>
                </a: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4014754-BA76-C957-6001-1509E8A58DAD}"/>
              </a:ext>
            </a:extLst>
          </p:cNvPr>
          <p:cNvGrpSpPr/>
          <p:nvPr/>
        </p:nvGrpSpPr>
        <p:grpSpPr>
          <a:xfrm>
            <a:off x="6308217" y="4065923"/>
            <a:ext cx="4754803" cy="1966825"/>
            <a:chOff x="6308217" y="4065923"/>
            <a:chExt cx="4754803" cy="1966825"/>
          </a:xfrm>
        </p:grpSpPr>
        <p:sp>
          <p:nvSpPr>
            <p:cNvPr id="29" name="矩形: 对角圆角 28">
              <a:extLst>
                <a:ext uri="{FF2B5EF4-FFF2-40B4-BE49-F238E27FC236}">
                  <a16:creationId xmlns:a16="http://schemas.microsoft.com/office/drawing/2014/main" id="{5C9E25A8-31F3-83F2-BAAE-9BCD87D56682}"/>
                </a:ext>
              </a:extLst>
            </p:cNvPr>
            <p:cNvSpPr/>
            <p:nvPr/>
          </p:nvSpPr>
          <p:spPr>
            <a:xfrm>
              <a:off x="6308217" y="4065923"/>
              <a:ext cx="4754803" cy="1966825"/>
            </a:xfrm>
            <a:prstGeom prst="round2DiagRect">
              <a:avLst>
                <a:gd name="adj1" fmla="val 0"/>
                <a:gd name="adj2" fmla="val 6038"/>
              </a:avLst>
            </a:prstGeom>
            <a:gradFill flip="none" rotWithShape="1">
              <a:gsLst>
                <a:gs pos="0">
                  <a:srgbClr val="FFFFFF"/>
                </a:gs>
                <a:gs pos="100000">
                  <a:srgbClr val="FEFDD6"/>
                </a:gs>
              </a:gsLst>
              <a:lin ang="10800000" scaled="1"/>
              <a:tileRect/>
            </a:gradFill>
            <a:ln>
              <a:solidFill>
                <a:schemeClr val="accent1">
                  <a:lumMod val="100000"/>
                </a:schemeClr>
              </a:solidFill>
            </a:ln>
            <a:effectLst>
              <a:outerShdw blurRad="127000" dist="38100" dir="5400000" sx="101000" sy="101000" algn="t" rotWithShape="0">
                <a:schemeClr val="accent1">
                  <a:lumMod val="20000"/>
                  <a:lumOff val="80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5D5CFE1-5C87-3BB6-DB3C-21B8BD987881}"/>
                </a:ext>
              </a:extLst>
            </p:cNvPr>
            <p:cNvGrpSpPr/>
            <p:nvPr/>
          </p:nvGrpSpPr>
          <p:grpSpPr>
            <a:xfrm>
              <a:off x="6454802" y="4251113"/>
              <a:ext cx="4461633" cy="1596445"/>
              <a:chOff x="1202273" y="1994923"/>
              <a:chExt cx="4461633" cy="1596445"/>
            </a:xfrm>
          </p:grpSpPr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0461020-F05F-F6DB-CFDF-8028A243E1DE}"/>
                  </a:ext>
                </a:extLst>
              </p:cNvPr>
              <p:cNvSpPr txBox="1"/>
              <p:nvPr/>
            </p:nvSpPr>
            <p:spPr>
              <a:xfrm>
                <a:off x="1202273" y="2448042"/>
                <a:ext cx="4461633" cy="1143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阿里巴巴普惠体" panose="00020600040101010101" pitchFamily="18" charset="-122"/>
                  </a:defRPr>
                </a:lvl1pPr>
              </a:lstStyle>
              <a:p>
                <a:r>
                  <a:rPr lang="zh-CN" altLang="en-US" dirty="0"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介绍如何进行文献综述，如何查阅和整理相关文献资料，如何结合文献进行现状分析和问题解决。</a:t>
                </a: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6F08DBF6-4A08-5095-76FF-4582A775991A}"/>
                  </a:ext>
                </a:extLst>
              </p:cNvPr>
              <p:cNvSpPr/>
              <p:nvPr/>
            </p:nvSpPr>
            <p:spPr>
              <a:xfrm>
                <a:off x="2156831" y="1994923"/>
                <a:ext cx="2552517" cy="438150"/>
              </a:xfrm>
              <a:prstGeom prst="roundRect">
                <a:avLst/>
              </a:prstGeom>
              <a:gradFill flip="none" rotWithShape="1">
                <a:gsLst>
                  <a:gs pos="72000">
                    <a:schemeClr val="accent1">
                      <a:lumMod val="10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latin typeface="思源宋体 CN" panose="02020400000000000000" pitchFamily="18" charset="-122"/>
                    <a:ea typeface="思源宋体 CN" panose="02020400000000000000" pitchFamily="18" charset="-122"/>
                    <a:cs typeface="阿里巴巴普惠体" panose="00020600040101010101" pitchFamily="18" charset="-122"/>
                    <a:sym typeface="思源宋体 CN" panose="02020400000000000000" pitchFamily="18" charset="-122"/>
                  </a:rPr>
                  <a:t>文献综述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269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884F7D9-8FE0-B895-8349-CD031EF3A1BD}"/>
              </a:ext>
            </a:extLst>
          </p:cNvPr>
          <p:cNvGrpSpPr/>
          <p:nvPr/>
        </p:nvGrpSpPr>
        <p:grpSpPr>
          <a:xfrm>
            <a:off x="823161" y="706788"/>
            <a:ext cx="4891839" cy="584775"/>
            <a:chOff x="994611" y="764662"/>
            <a:chExt cx="4891839" cy="58477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44635E7-C461-B81D-8E98-4DB7C97002F0}"/>
                </a:ext>
              </a:extLst>
            </p:cNvPr>
            <p:cNvSpPr txBox="1"/>
            <p:nvPr/>
          </p:nvSpPr>
          <p:spPr>
            <a:xfrm>
              <a:off x="1872927" y="764662"/>
              <a:ext cx="401352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9600"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41000">
                        <a:schemeClr val="accent2"/>
                      </a:gs>
                      <a:gs pos="100000">
                        <a:schemeClr val="accent1"/>
                      </a:gs>
                    </a:gsLst>
                    <a:lin ang="13500000" scaled="1"/>
                    <a:tileRect/>
                  </a:gradFill>
                  <a:effectLst>
                    <a:outerShdw blurRad="50800" dist="38100" dir="2700000" algn="tl" rotWithShape="0">
                      <a:schemeClr val="bg1">
                        <a:alpha val="50000"/>
                      </a:schemeClr>
                    </a:outerShdw>
                  </a:effectLst>
                  <a:latin typeface="汉仪滇黑 W" panose="00020600040101010101" pitchFamily="18" charset="-122"/>
                  <a:ea typeface="汉仪滇黑 W" panose="00020600040101010101" pitchFamily="18" charset="-122"/>
                </a:defRPr>
              </a:lvl1pPr>
            </a:lstStyle>
            <a:p>
              <a:r>
                <a:rPr lang="zh-CN" altLang="en-US" sz="3200" dirty="0">
                  <a:solidFill>
                    <a:schemeClr val="accent1">
                      <a:lumMod val="100000"/>
                    </a:schemeClr>
                  </a:solidFill>
                  <a:effectLst/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教学研究培训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2FD2DDB-32D3-1A61-74D8-42CC24493A85}"/>
                </a:ext>
              </a:extLst>
            </p:cNvPr>
            <p:cNvSpPr/>
            <p:nvPr/>
          </p:nvSpPr>
          <p:spPr>
            <a:xfrm>
              <a:off x="994611" y="810869"/>
              <a:ext cx="763360" cy="4229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03</a:t>
              </a:r>
              <a:endPara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7F043C91-B8B3-8FBD-279E-A72020B37AE3}"/>
              </a:ext>
            </a:extLst>
          </p:cNvPr>
          <p:cNvGrpSpPr/>
          <p:nvPr/>
        </p:nvGrpSpPr>
        <p:grpSpPr>
          <a:xfrm>
            <a:off x="1236004" y="1764445"/>
            <a:ext cx="2912507" cy="4136308"/>
            <a:chOff x="1092334" y="1766781"/>
            <a:chExt cx="2912507" cy="4136308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6410B1E0-B8AE-3A45-D9C4-395E9D405566}"/>
                </a:ext>
              </a:extLst>
            </p:cNvPr>
            <p:cNvGrpSpPr/>
            <p:nvPr/>
          </p:nvGrpSpPr>
          <p:grpSpPr>
            <a:xfrm>
              <a:off x="1092334" y="1766781"/>
              <a:ext cx="2912507" cy="4136308"/>
              <a:chOff x="1092334" y="1766781"/>
              <a:chExt cx="2912507" cy="4136308"/>
            </a:xfrm>
          </p:grpSpPr>
          <p:sp>
            <p:nvSpPr>
              <p:cNvPr id="3" name="矩形: 对角圆角 2">
                <a:extLst>
                  <a:ext uri="{FF2B5EF4-FFF2-40B4-BE49-F238E27FC236}">
                    <a16:creationId xmlns:a16="http://schemas.microsoft.com/office/drawing/2014/main" id="{47666AD4-A68C-B290-F44E-4EFDA050ADBE}"/>
                  </a:ext>
                </a:extLst>
              </p:cNvPr>
              <p:cNvSpPr/>
              <p:nvPr/>
            </p:nvSpPr>
            <p:spPr>
              <a:xfrm>
                <a:off x="1092334" y="1766781"/>
                <a:ext cx="2912507" cy="4136308"/>
              </a:xfrm>
              <a:prstGeom prst="round2DiagRect">
                <a:avLst>
                  <a:gd name="adj1" fmla="val 0"/>
                  <a:gd name="adj2" fmla="val 6038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EFDD6"/>
                  </a:gs>
                </a:gsLst>
                <a:lin ang="16200000" scaled="1"/>
                <a:tileRect/>
              </a:gradFill>
              <a:ln>
                <a:solidFill>
                  <a:schemeClr val="accent1">
                    <a:lumMod val="100000"/>
                  </a:schemeClr>
                </a:solidFill>
              </a:ln>
              <a:effectLst>
                <a:outerShdw blurRad="127000" dist="38100" dir="5400000" sx="101000" sy="101000" algn="t" rotWithShape="0">
                  <a:schemeClr val="accent1">
                    <a:lumMod val="20000"/>
                    <a:lumOff val="8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F344808-F527-AF5B-2E17-5DA05AD27C3F}"/>
                  </a:ext>
                </a:extLst>
              </p:cNvPr>
              <p:cNvSpPr txBox="1"/>
              <p:nvPr/>
            </p:nvSpPr>
            <p:spPr>
              <a:xfrm>
                <a:off x="1229287" y="2655251"/>
                <a:ext cx="2638600" cy="1711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cs typeface="阿里巴巴普惠体" panose="00020600040101010101" pitchFamily="18" charset="-122"/>
                    <a:sym typeface="思源宋体 CN" panose="02020400000000000000" pitchFamily="18" charset="-122"/>
                  </a:rPr>
                  <a:t>介绍如何制定研究计划，如何实施研究方案，如何记录和整理研究数据和资料。</a:t>
                </a:r>
              </a:p>
            </p:txBody>
          </p:sp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607B7088-FF82-3371-188B-ABC0C71DE20A}"/>
                  </a:ext>
                </a:extLst>
              </p:cNvPr>
              <p:cNvSpPr/>
              <p:nvPr/>
            </p:nvSpPr>
            <p:spPr>
              <a:xfrm>
                <a:off x="1272329" y="2085669"/>
                <a:ext cx="2552517" cy="438150"/>
              </a:xfrm>
              <a:prstGeom prst="roundRect">
                <a:avLst/>
              </a:prstGeom>
              <a:gradFill flip="none" rotWithShape="1">
                <a:gsLst>
                  <a:gs pos="72000">
                    <a:schemeClr val="accent1">
                      <a:lumMod val="10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latin typeface="思源宋体 CN" panose="02020400000000000000" pitchFamily="18" charset="-122"/>
                    <a:ea typeface="思源宋体 CN" panose="02020400000000000000" pitchFamily="18" charset="-122"/>
                    <a:cs typeface="阿里巴巴普惠体" panose="00020600040101010101" pitchFamily="18" charset="-122"/>
                    <a:sym typeface="思源宋体 CN" panose="02020400000000000000" pitchFamily="18" charset="-122"/>
                  </a:rPr>
                  <a:t>研究计划和实施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B1F8BD5-D0BD-F532-E934-DCAABC1FCF5E}"/>
                </a:ext>
              </a:extLst>
            </p:cNvPr>
            <p:cNvGrpSpPr/>
            <p:nvPr/>
          </p:nvGrpSpPr>
          <p:grpSpPr>
            <a:xfrm>
              <a:off x="2177294" y="5165646"/>
              <a:ext cx="742586" cy="569351"/>
              <a:chOff x="5676900" y="3095624"/>
              <a:chExt cx="857199" cy="657226"/>
            </a:xfrm>
            <a:gradFill>
              <a:gsLst>
                <a:gs pos="0">
                  <a:schemeClr val="accent1"/>
                </a:gs>
                <a:gs pos="56000">
                  <a:schemeClr val="accent2"/>
                </a:gs>
              </a:gsLst>
              <a:lin ang="16200000" scaled="1"/>
            </a:gradFill>
          </p:grpSpPr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FA7F5B3F-C1E8-9A71-C094-079346A365DA}"/>
                  </a:ext>
                </a:extLst>
              </p:cNvPr>
              <p:cNvSpPr/>
              <p:nvPr/>
            </p:nvSpPr>
            <p:spPr>
              <a:xfrm>
                <a:off x="5943971" y="3374802"/>
                <a:ext cx="261937" cy="254222"/>
              </a:xfrm>
              <a:custGeom>
                <a:avLst/>
                <a:gdLst>
                  <a:gd name="connsiteX0" fmla="*/ 261938 w 261937"/>
                  <a:gd name="connsiteY0" fmla="*/ 254222 h 254222"/>
                  <a:gd name="connsiteX1" fmla="*/ 261938 w 261937"/>
                  <a:gd name="connsiteY1" fmla="*/ 124406 h 254222"/>
                  <a:gd name="connsiteX2" fmla="*/ 130969 w 261937"/>
                  <a:gd name="connsiteY2" fmla="*/ 0 h 254222"/>
                  <a:gd name="connsiteX3" fmla="*/ 0 w 261937"/>
                  <a:gd name="connsiteY3" fmla="*/ 124416 h 254222"/>
                  <a:gd name="connsiteX4" fmla="*/ 0 w 261937"/>
                  <a:gd name="connsiteY4" fmla="*/ 254222 h 254222"/>
                  <a:gd name="connsiteX5" fmla="*/ 104775 w 261937"/>
                  <a:gd name="connsiteY5" fmla="*/ 254222 h 254222"/>
                  <a:gd name="connsiteX6" fmla="*/ 104775 w 261937"/>
                  <a:gd name="connsiteY6" fmla="*/ 145085 h 254222"/>
                  <a:gd name="connsiteX7" fmla="*/ 157163 w 261937"/>
                  <a:gd name="connsiteY7" fmla="*/ 145085 h 254222"/>
                  <a:gd name="connsiteX8" fmla="*/ 157163 w 261937"/>
                  <a:gd name="connsiteY8" fmla="*/ 254222 h 254222"/>
                  <a:gd name="connsiteX9" fmla="*/ 261938 w 261937"/>
                  <a:gd name="connsiteY9" fmla="*/ 254222 h 254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1937" h="254222">
                    <a:moveTo>
                      <a:pt x="261938" y="254222"/>
                    </a:moveTo>
                    <a:lnTo>
                      <a:pt x="261938" y="124406"/>
                    </a:lnTo>
                    <a:lnTo>
                      <a:pt x="130969" y="0"/>
                    </a:lnTo>
                    <a:lnTo>
                      <a:pt x="0" y="124416"/>
                    </a:lnTo>
                    <a:lnTo>
                      <a:pt x="0" y="254222"/>
                    </a:lnTo>
                    <a:lnTo>
                      <a:pt x="104775" y="254222"/>
                    </a:lnTo>
                    <a:lnTo>
                      <a:pt x="104775" y="145085"/>
                    </a:lnTo>
                    <a:lnTo>
                      <a:pt x="157163" y="145085"/>
                    </a:lnTo>
                    <a:lnTo>
                      <a:pt x="157163" y="254222"/>
                    </a:lnTo>
                    <a:lnTo>
                      <a:pt x="261938" y="254222"/>
                    </a:lnTo>
                    <a:close/>
                  </a:path>
                </a:pathLst>
              </a:custGeom>
              <a:solidFill>
                <a:srgbClr val="1B76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E4DC527A-A8FA-4D61-B92D-C181F211AB3E}"/>
                  </a:ext>
                </a:extLst>
              </p:cNvPr>
              <p:cNvSpPr/>
              <p:nvPr/>
            </p:nvSpPr>
            <p:spPr>
              <a:xfrm>
                <a:off x="6441290" y="3095624"/>
                <a:ext cx="92809" cy="92393"/>
              </a:xfrm>
              <a:custGeom>
                <a:avLst/>
                <a:gdLst>
                  <a:gd name="connsiteX0" fmla="*/ 87582 w 92809"/>
                  <a:gd name="connsiteY0" fmla="*/ 36520 h 92393"/>
                  <a:gd name="connsiteX1" fmla="*/ 56340 w 92809"/>
                  <a:gd name="connsiteY1" fmla="*/ 5278 h 92393"/>
                  <a:gd name="connsiteX2" fmla="*/ 31543 w 92809"/>
                  <a:gd name="connsiteY2" fmla="*/ 4996 h 92393"/>
                  <a:gd name="connsiteX3" fmla="*/ 31261 w 92809"/>
                  <a:gd name="connsiteY3" fmla="*/ 5278 h 92393"/>
                  <a:gd name="connsiteX4" fmla="*/ 0 w 92809"/>
                  <a:gd name="connsiteY4" fmla="*/ 36548 h 92393"/>
                  <a:gd name="connsiteX5" fmla="*/ 55874 w 92809"/>
                  <a:gd name="connsiteY5" fmla="*/ 92393 h 92393"/>
                  <a:gd name="connsiteX6" fmla="*/ 87144 w 92809"/>
                  <a:gd name="connsiteY6" fmla="*/ 61161 h 92393"/>
                  <a:gd name="connsiteX7" fmla="*/ 88661 w 92809"/>
                  <a:gd name="connsiteY7" fmla="*/ 37636 h 92393"/>
                  <a:gd name="connsiteX8" fmla="*/ 87582 w 92809"/>
                  <a:gd name="connsiteY8" fmla="*/ 36520 h 9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809" h="92393">
                    <a:moveTo>
                      <a:pt x="87582" y="36520"/>
                    </a:moveTo>
                    <a:lnTo>
                      <a:pt x="56340" y="5278"/>
                    </a:lnTo>
                    <a:cubicBezTo>
                      <a:pt x="49571" y="-1648"/>
                      <a:pt x="38469" y="-1774"/>
                      <a:pt x="31543" y="4996"/>
                    </a:cubicBezTo>
                    <a:cubicBezTo>
                      <a:pt x="31448" y="5089"/>
                      <a:pt x="31354" y="5182"/>
                      <a:pt x="31261" y="5278"/>
                    </a:cubicBezTo>
                    <a:lnTo>
                      <a:pt x="0" y="36548"/>
                    </a:lnTo>
                    <a:lnTo>
                      <a:pt x="55874" y="92393"/>
                    </a:lnTo>
                    <a:lnTo>
                      <a:pt x="87144" y="61161"/>
                    </a:lnTo>
                    <a:cubicBezTo>
                      <a:pt x="94059" y="55083"/>
                      <a:pt x="94738" y="44551"/>
                      <a:pt x="88661" y="37636"/>
                    </a:cubicBezTo>
                    <a:cubicBezTo>
                      <a:pt x="88319" y="37247"/>
                      <a:pt x="87959" y="36875"/>
                      <a:pt x="87582" y="36520"/>
                    </a:cubicBezTo>
                    <a:close/>
                  </a:path>
                </a:pathLst>
              </a:custGeom>
              <a:solidFill>
                <a:srgbClr val="1B76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E2861080-728D-4431-A3D1-E7AA763D65B1}"/>
                  </a:ext>
                </a:extLst>
              </p:cNvPr>
              <p:cNvSpPr/>
              <p:nvPr/>
            </p:nvSpPr>
            <p:spPr>
              <a:xfrm>
                <a:off x="5896375" y="3145640"/>
                <a:ext cx="587759" cy="353634"/>
              </a:xfrm>
              <a:custGeom>
                <a:avLst/>
                <a:gdLst>
                  <a:gd name="connsiteX0" fmla="*/ 587759 w 587759"/>
                  <a:gd name="connsiteY0" fmla="*/ 56312 h 353634"/>
                  <a:gd name="connsiteX1" fmla="*/ 531447 w 587759"/>
                  <a:gd name="connsiteY1" fmla="*/ 0 h 353634"/>
                  <a:gd name="connsiteX2" fmla="*/ 313068 w 587759"/>
                  <a:gd name="connsiteY2" fmla="*/ 218808 h 353634"/>
                  <a:gd name="connsiteX3" fmla="*/ 294018 w 587759"/>
                  <a:gd name="connsiteY3" fmla="*/ 276282 h 353634"/>
                  <a:gd name="connsiteX4" fmla="*/ 178975 w 587759"/>
                  <a:gd name="connsiteY4" fmla="*/ 166459 h 353634"/>
                  <a:gd name="connsiteX5" fmla="*/ 178975 w 587759"/>
                  <a:gd name="connsiteY5" fmla="*/ 166459 h 353634"/>
                  <a:gd name="connsiteX6" fmla="*/ 0 w 587759"/>
                  <a:gd name="connsiteY6" fmla="*/ 336699 h 353634"/>
                  <a:gd name="connsiteX7" fmla="*/ 19822 w 587759"/>
                  <a:gd name="connsiteY7" fmla="*/ 353635 h 353634"/>
                  <a:gd name="connsiteX8" fmla="*/ 178965 w 587759"/>
                  <a:gd name="connsiteY8" fmla="*/ 202482 h 353634"/>
                  <a:gd name="connsiteX9" fmla="*/ 178965 w 587759"/>
                  <a:gd name="connsiteY9" fmla="*/ 202482 h 353634"/>
                  <a:gd name="connsiteX10" fmla="*/ 284921 w 587759"/>
                  <a:gd name="connsiteY10" fmla="*/ 302838 h 353634"/>
                  <a:gd name="connsiteX11" fmla="*/ 292256 w 587759"/>
                  <a:gd name="connsiteY11" fmla="*/ 300133 h 353634"/>
                  <a:gd name="connsiteX12" fmla="*/ 369408 w 587759"/>
                  <a:gd name="connsiteY12" fmla="*/ 274691 h 353634"/>
                  <a:gd name="connsiteX13" fmla="*/ 360112 w 587759"/>
                  <a:gd name="connsiteY13" fmla="*/ 259290 h 353634"/>
                  <a:gd name="connsiteX14" fmla="*/ 322717 w 587759"/>
                  <a:gd name="connsiteY14" fmla="*/ 271605 h 353634"/>
                  <a:gd name="connsiteX15" fmla="*/ 316116 w 587759"/>
                  <a:gd name="connsiteY15" fmla="*/ 265014 h 353634"/>
                  <a:gd name="connsiteX16" fmla="*/ 328432 w 587759"/>
                  <a:gd name="connsiteY16" fmla="*/ 227609 h 353634"/>
                  <a:gd name="connsiteX17" fmla="*/ 360112 w 587759"/>
                  <a:gd name="connsiteY17" fmla="*/ 228048 h 353634"/>
                  <a:gd name="connsiteX18" fmla="*/ 360588 w 587759"/>
                  <a:gd name="connsiteY18" fmla="*/ 258850 h 353634"/>
                  <a:gd name="connsiteX19" fmla="*/ 360150 w 587759"/>
                  <a:gd name="connsiteY19" fmla="*/ 259290 h 353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87759" h="353634">
                    <a:moveTo>
                      <a:pt x="587759" y="56312"/>
                    </a:moveTo>
                    <a:lnTo>
                      <a:pt x="531447" y="0"/>
                    </a:lnTo>
                    <a:lnTo>
                      <a:pt x="313068" y="218808"/>
                    </a:lnTo>
                    <a:lnTo>
                      <a:pt x="294018" y="276282"/>
                    </a:lnTo>
                    <a:lnTo>
                      <a:pt x="178975" y="166459"/>
                    </a:lnTo>
                    <a:lnTo>
                      <a:pt x="178975" y="166459"/>
                    </a:lnTo>
                    <a:lnTo>
                      <a:pt x="0" y="336699"/>
                    </a:lnTo>
                    <a:lnTo>
                      <a:pt x="19822" y="353635"/>
                    </a:lnTo>
                    <a:lnTo>
                      <a:pt x="178965" y="202482"/>
                    </a:lnTo>
                    <a:lnTo>
                      <a:pt x="178965" y="202482"/>
                    </a:lnTo>
                    <a:lnTo>
                      <a:pt x="284921" y="302838"/>
                    </a:lnTo>
                    <a:lnTo>
                      <a:pt x="292256" y="300133"/>
                    </a:lnTo>
                    <a:lnTo>
                      <a:pt x="369408" y="274691"/>
                    </a:lnTo>
                    <a:close/>
                    <a:moveTo>
                      <a:pt x="360112" y="259290"/>
                    </a:moveTo>
                    <a:lnTo>
                      <a:pt x="322717" y="271605"/>
                    </a:lnTo>
                    <a:lnTo>
                      <a:pt x="316116" y="265014"/>
                    </a:lnTo>
                    <a:lnTo>
                      <a:pt x="328432" y="227609"/>
                    </a:lnTo>
                    <a:cubicBezTo>
                      <a:pt x="337370" y="219157"/>
                      <a:pt x="351411" y="219351"/>
                      <a:pt x="360112" y="228048"/>
                    </a:cubicBezTo>
                    <a:cubicBezTo>
                      <a:pt x="368749" y="236422"/>
                      <a:pt x="368962" y="250213"/>
                      <a:pt x="360588" y="258850"/>
                    </a:cubicBezTo>
                    <a:cubicBezTo>
                      <a:pt x="360444" y="258999"/>
                      <a:pt x="360297" y="259146"/>
                      <a:pt x="360150" y="259290"/>
                    </a:cubicBezTo>
                    <a:close/>
                  </a:path>
                </a:pathLst>
              </a:custGeom>
              <a:gradFill>
                <a:gsLst>
                  <a:gs pos="64000">
                    <a:schemeClr val="accent1">
                      <a:lumMod val="10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path path="circle">
                  <a:fillToRect l="100000" b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1D8822D5-28EE-1CFB-BACA-C05AEAAD92E9}"/>
                  </a:ext>
                </a:extLst>
              </p:cNvPr>
              <p:cNvSpPr/>
              <p:nvPr/>
            </p:nvSpPr>
            <p:spPr>
              <a:xfrm>
                <a:off x="5676900" y="3105150"/>
                <a:ext cx="676275" cy="647700"/>
              </a:xfrm>
              <a:custGeom>
                <a:avLst/>
                <a:gdLst>
                  <a:gd name="connsiteX0" fmla="*/ 619125 w 676275"/>
                  <a:gd name="connsiteY0" fmla="*/ 590550 h 647700"/>
                  <a:gd name="connsiteX1" fmla="*/ 76200 w 676275"/>
                  <a:gd name="connsiteY1" fmla="*/ 590550 h 647700"/>
                  <a:gd name="connsiteX2" fmla="*/ 57150 w 676275"/>
                  <a:gd name="connsiteY2" fmla="*/ 571500 h 647700"/>
                  <a:gd name="connsiteX3" fmla="*/ 76200 w 676275"/>
                  <a:gd name="connsiteY3" fmla="*/ 552450 h 647700"/>
                  <a:gd name="connsiteX4" fmla="*/ 171450 w 676275"/>
                  <a:gd name="connsiteY4" fmla="*/ 552450 h 647700"/>
                  <a:gd name="connsiteX5" fmla="*/ 171450 w 676275"/>
                  <a:gd name="connsiteY5" fmla="*/ 152400 h 647700"/>
                  <a:gd name="connsiteX6" fmla="*/ 598875 w 676275"/>
                  <a:gd name="connsiteY6" fmla="*/ 152400 h 647700"/>
                  <a:gd name="connsiteX7" fmla="*/ 655911 w 676275"/>
                  <a:gd name="connsiteY7" fmla="*/ 95250 h 647700"/>
                  <a:gd name="connsiteX8" fmla="*/ 171450 w 676275"/>
                  <a:gd name="connsiteY8" fmla="*/ 95250 h 647700"/>
                  <a:gd name="connsiteX9" fmla="*/ 171450 w 676275"/>
                  <a:gd name="connsiteY9" fmla="*/ 0 h 647700"/>
                  <a:gd name="connsiteX10" fmla="*/ 76200 w 676275"/>
                  <a:gd name="connsiteY10" fmla="*/ 0 h 647700"/>
                  <a:gd name="connsiteX11" fmla="*/ 0 w 676275"/>
                  <a:gd name="connsiteY11" fmla="*/ 76200 h 647700"/>
                  <a:gd name="connsiteX12" fmla="*/ 0 w 676275"/>
                  <a:gd name="connsiteY12" fmla="*/ 571500 h 647700"/>
                  <a:gd name="connsiteX13" fmla="*/ 76200 w 676275"/>
                  <a:gd name="connsiteY13" fmla="*/ 647700 h 647700"/>
                  <a:gd name="connsiteX14" fmla="*/ 676275 w 676275"/>
                  <a:gd name="connsiteY14" fmla="*/ 647700 h 647700"/>
                  <a:gd name="connsiteX15" fmla="*/ 676275 w 676275"/>
                  <a:gd name="connsiteY15" fmla="*/ 268176 h 647700"/>
                  <a:gd name="connsiteX16" fmla="*/ 619125 w 676275"/>
                  <a:gd name="connsiteY16" fmla="*/ 325326 h 647700"/>
                  <a:gd name="connsiteX17" fmla="*/ 57150 w 676275"/>
                  <a:gd name="connsiteY17" fmla="*/ 76200 h 647700"/>
                  <a:gd name="connsiteX18" fmla="*/ 76200 w 676275"/>
                  <a:gd name="connsiteY18" fmla="*/ 57150 h 647700"/>
                  <a:gd name="connsiteX19" fmla="*/ 114300 w 676275"/>
                  <a:gd name="connsiteY19" fmla="*/ 57150 h 647700"/>
                  <a:gd name="connsiteX20" fmla="*/ 114300 w 676275"/>
                  <a:gd name="connsiteY20" fmla="*/ 495300 h 647700"/>
                  <a:gd name="connsiteX21" fmla="*/ 76200 w 676275"/>
                  <a:gd name="connsiteY21" fmla="*/ 495300 h 647700"/>
                  <a:gd name="connsiteX22" fmla="*/ 57150 w 676275"/>
                  <a:gd name="connsiteY22" fmla="*/ 49771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76275" h="647700">
                    <a:moveTo>
                      <a:pt x="619125" y="590550"/>
                    </a:moveTo>
                    <a:lnTo>
                      <a:pt x="76200" y="590550"/>
                    </a:lnTo>
                    <a:cubicBezTo>
                      <a:pt x="65679" y="590550"/>
                      <a:pt x="57150" y="582021"/>
                      <a:pt x="57150" y="571500"/>
                    </a:cubicBezTo>
                    <a:cubicBezTo>
                      <a:pt x="57150" y="560979"/>
                      <a:pt x="65679" y="552450"/>
                      <a:pt x="76200" y="552450"/>
                    </a:cubicBezTo>
                    <a:lnTo>
                      <a:pt x="171450" y="552450"/>
                    </a:lnTo>
                    <a:lnTo>
                      <a:pt x="171450" y="152400"/>
                    </a:lnTo>
                    <a:lnTo>
                      <a:pt x="598875" y="152400"/>
                    </a:lnTo>
                    <a:lnTo>
                      <a:pt x="655911" y="95250"/>
                    </a:lnTo>
                    <a:lnTo>
                      <a:pt x="171450" y="95250"/>
                    </a:lnTo>
                    <a:lnTo>
                      <a:pt x="171450" y="0"/>
                    </a:lnTo>
                    <a:lnTo>
                      <a:pt x="76200" y="0"/>
                    </a:lnTo>
                    <a:cubicBezTo>
                      <a:pt x="34136" y="48"/>
                      <a:pt x="47" y="34136"/>
                      <a:pt x="0" y="76200"/>
                    </a:cubicBezTo>
                    <a:lnTo>
                      <a:pt x="0" y="571500"/>
                    </a:lnTo>
                    <a:cubicBezTo>
                      <a:pt x="47" y="613564"/>
                      <a:pt x="34136" y="647652"/>
                      <a:pt x="76200" y="647700"/>
                    </a:cubicBezTo>
                    <a:lnTo>
                      <a:pt x="676275" y="647700"/>
                    </a:lnTo>
                    <a:lnTo>
                      <a:pt x="676275" y="268176"/>
                    </a:lnTo>
                    <a:lnTo>
                      <a:pt x="619125" y="325326"/>
                    </a:lnTo>
                    <a:close/>
                    <a:moveTo>
                      <a:pt x="57150" y="76200"/>
                    </a:moveTo>
                    <a:cubicBezTo>
                      <a:pt x="57150" y="65679"/>
                      <a:pt x="65679" y="57150"/>
                      <a:pt x="76200" y="57150"/>
                    </a:cubicBezTo>
                    <a:lnTo>
                      <a:pt x="114300" y="57150"/>
                    </a:lnTo>
                    <a:lnTo>
                      <a:pt x="114300" y="495300"/>
                    </a:lnTo>
                    <a:lnTo>
                      <a:pt x="76200" y="495300"/>
                    </a:lnTo>
                    <a:cubicBezTo>
                      <a:pt x="69773" y="495297"/>
                      <a:pt x="63373" y="496107"/>
                      <a:pt x="57150" y="497710"/>
                    </a:cubicBezTo>
                    <a:close/>
                  </a:path>
                </a:pathLst>
              </a:custGeom>
              <a:solidFill>
                <a:srgbClr val="1B76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974975D-6431-B961-D140-FEA6D984109E}"/>
              </a:ext>
            </a:extLst>
          </p:cNvPr>
          <p:cNvGrpSpPr/>
          <p:nvPr/>
        </p:nvGrpSpPr>
        <p:grpSpPr>
          <a:xfrm>
            <a:off x="8043490" y="1764445"/>
            <a:ext cx="2912507" cy="4136308"/>
            <a:chOff x="7784073" y="1771346"/>
            <a:chExt cx="2912507" cy="4136308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B61FA825-C62F-4202-6CBD-BDFAC35F9313}"/>
                </a:ext>
              </a:extLst>
            </p:cNvPr>
            <p:cNvGrpSpPr/>
            <p:nvPr/>
          </p:nvGrpSpPr>
          <p:grpSpPr>
            <a:xfrm>
              <a:off x="7784073" y="1771346"/>
              <a:ext cx="2912507" cy="4136308"/>
              <a:chOff x="1092334" y="1766781"/>
              <a:chExt cx="2912507" cy="4136308"/>
            </a:xfrm>
          </p:grpSpPr>
          <p:sp>
            <p:nvSpPr>
              <p:cNvPr id="65" name="矩形: 对角圆角 64">
                <a:extLst>
                  <a:ext uri="{FF2B5EF4-FFF2-40B4-BE49-F238E27FC236}">
                    <a16:creationId xmlns:a16="http://schemas.microsoft.com/office/drawing/2014/main" id="{5D59EF4D-E820-19A4-8BBF-64EA30B26191}"/>
                  </a:ext>
                </a:extLst>
              </p:cNvPr>
              <p:cNvSpPr/>
              <p:nvPr/>
            </p:nvSpPr>
            <p:spPr>
              <a:xfrm>
                <a:off x="1092334" y="1766781"/>
                <a:ext cx="2912507" cy="4136308"/>
              </a:xfrm>
              <a:prstGeom prst="round2DiagRect">
                <a:avLst>
                  <a:gd name="adj1" fmla="val 0"/>
                  <a:gd name="adj2" fmla="val 6038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EFDD6"/>
                  </a:gs>
                </a:gsLst>
                <a:lin ang="16200000" scaled="1"/>
                <a:tileRect/>
              </a:gradFill>
              <a:ln>
                <a:solidFill>
                  <a:schemeClr val="accent1">
                    <a:lumMod val="100000"/>
                  </a:schemeClr>
                </a:solidFill>
              </a:ln>
              <a:effectLst>
                <a:outerShdw blurRad="127000" dist="38100" dir="5400000" sx="101000" sy="101000" algn="t" rotWithShape="0">
                  <a:schemeClr val="accent1">
                    <a:lumMod val="20000"/>
                    <a:lumOff val="8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AC484D2E-0EB8-621E-2C83-7F3FE63AED65}"/>
                  </a:ext>
                </a:extLst>
              </p:cNvPr>
              <p:cNvSpPr txBox="1"/>
              <p:nvPr/>
            </p:nvSpPr>
            <p:spPr>
              <a:xfrm>
                <a:off x="1229287" y="2655251"/>
                <a:ext cx="2638600" cy="2542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cs typeface="阿里巴巴普惠体" panose="00020600040101010101" pitchFamily="18" charset="-122"/>
                    <a:sym typeface="思源宋体 CN" panose="02020400000000000000" pitchFamily="18" charset="-122"/>
                  </a:rPr>
                  <a:t>介绍教育教学研究中的伦理和规范，包括研究对象的保护、研究数据的处理、研究成果的分享和传播等方面的要求和注意事项。</a:t>
                </a:r>
              </a:p>
            </p:txBody>
          </p:sp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46469734-D020-0CDB-BFB1-41FDC75B9BB4}"/>
                  </a:ext>
                </a:extLst>
              </p:cNvPr>
              <p:cNvSpPr/>
              <p:nvPr/>
            </p:nvSpPr>
            <p:spPr>
              <a:xfrm>
                <a:off x="1272329" y="2085669"/>
                <a:ext cx="2552517" cy="438150"/>
              </a:xfrm>
              <a:prstGeom prst="roundRect">
                <a:avLst/>
              </a:prstGeom>
              <a:gradFill flip="none" rotWithShape="1">
                <a:gsLst>
                  <a:gs pos="72000">
                    <a:schemeClr val="accent1">
                      <a:lumMod val="10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latin typeface="思源宋体 CN" panose="02020400000000000000" pitchFamily="18" charset="-122"/>
                    <a:ea typeface="思源宋体 CN" panose="02020400000000000000" pitchFamily="18" charset="-122"/>
                    <a:cs typeface="阿里巴巴普惠体" panose="00020600040101010101" pitchFamily="18" charset="-122"/>
                    <a:sym typeface="思源宋体 CN" panose="02020400000000000000" pitchFamily="18" charset="-122"/>
                  </a:rPr>
                  <a:t>研究伦理和规范</a:t>
                </a:r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5617804D-C45A-8526-6708-2C69BF8C70C6}"/>
                </a:ext>
              </a:extLst>
            </p:cNvPr>
            <p:cNvGrpSpPr/>
            <p:nvPr/>
          </p:nvGrpSpPr>
          <p:grpSpPr>
            <a:xfrm>
              <a:off x="8917318" y="5202611"/>
              <a:ext cx="646016" cy="495420"/>
              <a:chOff x="6618441" y="4737202"/>
              <a:chExt cx="745723" cy="571884"/>
            </a:xfrm>
            <a:gradFill>
              <a:gsLst>
                <a:gs pos="0">
                  <a:schemeClr val="accent1"/>
                </a:gs>
                <a:gs pos="56000">
                  <a:schemeClr val="accent2"/>
                </a:gs>
              </a:gsLst>
              <a:lin ang="16200000" scaled="1"/>
            </a:gradFill>
          </p:grpSpPr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C4C236A8-E612-DAC3-B58F-F2D21BA5B9DC}"/>
                  </a:ext>
                </a:extLst>
              </p:cNvPr>
              <p:cNvSpPr/>
              <p:nvPr/>
            </p:nvSpPr>
            <p:spPr>
              <a:xfrm>
                <a:off x="6974344" y="4856873"/>
                <a:ext cx="389820" cy="452213"/>
              </a:xfrm>
              <a:custGeom>
                <a:avLst/>
                <a:gdLst>
                  <a:gd name="connsiteX0" fmla="*/ 387001 w 389820"/>
                  <a:gd name="connsiteY0" fmla="*/ 258313 h 452213"/>
                  <a:gd name="connsiteX1" fmla="*/ 213074 w 389820"/>
                  <a:gd name="connsiteY1" fmla="*/ 62384 h 452213"/>
                  <a:gd name="connsiteX2" fmla="*/ 73819 w 389820"/>
                  <a:gd name="connsiteY2" fmla="*/ 7425 h 452213"/>
                  <a:gd name="connsiteX3" fmla="*/ 83344 w 389820"/>
                  <a:gd name="connsiteY3" fmla="*/ 41619 h 452213"/>
                  <a:gd name="connsiteX4" fmla="*/ 75628 w 389820"/>
                  <a:gd name="connsiteY4" fmla="*/ 110961 h 452213"/>
                  <a:gd name="connsiteX5" fmla="*/ 59912 w 389820"/>
                  <a:gd name="connsiteY5" fmla="*/ 289555 h 452213"/>
                  <a:gd name="connsiteX6" fmla="*/ 64770 w 389820"/>
                  <a:gd name="connsiteY6" fmla="*/ 356230 h 452213"/>
                  <a:gd name="connsiteX7" fmla="*/ 144399 w 389820"/>
                  <a:gd name="connsiteY7" fmla="*/ 307748 h 452213"/>
                  <a:gd name="connsiteX8" fmla="*/ 177931 w 389820"/>
                  <a:gd name="connsiteY8" fmla="*/ 349925 h 452213"/>
                  <a:gd name="connsiteX9" fmla="*/ 220107 w 389820"/>
                  <a:gd name="connsiteY9" fmla="*/ 316393 h 452213"/>
                  <a:gd name="connsiteX10" fmla="*/ 205930 w 389820"/>
                  <a:gd name="connsiteY10" fmla="*/ 282221 h 452213"/>
                  <a:gd name="connsiteX11" fmla="*/ 351473 w 389820"/>
                  <a:gd name="connsiteY11" fmla="*/ 272696 h 452213"/>
                  <a:gd name="connsiteX12" fmla="*/ 211265 w 389820"/>
                  <a:gd name="connsiteY12" fmla="*/ 382329 h 452213"/>
                  <a:gd name="connsiteX13" fmla="*/ 35052 w 389820"/>
                  <a:gd name="connsiteY13" fmla="*/ 404427 h 452213"/>
                  <a:gd name="connsiteX14" fmla="*/ 35052 w 389820"/>
                  <a:gd name="connsiteY14" fmla="*/ 403379 h 452213"/>
                  <a:gd name="connsiteX15" fmla="*/ 0 w 389820"/>
                  <a:gd name="connsiteY15" fmla="*/ 418619 h 452213"/>
                  <a:gd name="connsiteX16" fmla="*/ 0 w 389820"/>
                  <a:gd name="connsiteY16" fmla="*/ 418619 h 452213"/>
                  <a:gd name="connsiteX17" fmla="*/ 227362 w 389820"/>
                  <a:gd name="connsiteY17" fmla="*/ 419762 h 452213"/>
                  <a:gd name="connsiteX18" fmla="*/ 387001 w 389820"/>
                  <a:gd name="connsiteY18" fmla="*/ 258313 h 452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89820" h="452213">
                    <a:moveTo>
                      <a:pt x="387001" y="258313"/>
                    </a:moveTo>
                    <a:cubicBezTo>
                      <a:pt x="365188" y="205545"/>
                      <a:pt x="274987" y="211926"/>
                      <a:pt x="213074" y="62384"/>
                    </a:cubicBezTo>
                    <a:cubicBezTo>
                      <a:pt x="213074" y="62384"/>
                      <a:pt x="176498" y="-25627"/>
                      <a:pt x="73819" y="7425"/>
                    </a:cubicBezTo>
                    <a:cubicBezTo>
                      <a:pt x="78533" y="18337"/>
                      <a:pt x="81738" y="29841"/>
                      <a:pt x="83344" y="41619"/>
                    </a:cubicBezTo>
                    <a:cubicBezTo>
                      <a:pt x="86463" y="65017"/>
                      <a:pt x="83814" y="88821"/>
                      <a:pt x="75628" y="110961"/>
                    </a:cubicBezTo>
                    <a:cubicBezTo>
                      <a:pt x="40195" y="196686"/>
                      <a:pt x="51149" y="248121"/>
                      <a:pt x="59912" y="289555"/>
                    </a:cubicBezTo>
                    <a:cubicBezTo>
                      <a:pt x="66081" y="311213"/>
                      <a:pt x="67734" y="333907"/>
                      <a:pt x="64770" y="356230"/>
                    </a:cubicBezTo>
                    <a:cubicBezTo>
                      <a:pt x="89384" y="337096"/>
                      <a:pt x="116100" y="320830"/>
                      <a:pt x="144399" y="307748"/>
                    </a:cubicBezTo>
                    <a:cubicBezTo>
                      <a:pt x="142012" y="328654"/>
                      <a:pt x="157024" y="347538"/>
                      <a:pt x="177931" y="349925"/>
                    </a:cubicBezTo>
                    <a:cubicBezTo>
                      <a:pt x="198837" y="352312"/>
                      <a:pt x="217720" y="337299"/>
                      <a:pt x="220107" y="316393"/>
                    </a:cubicBezTo>
                    <a:cubicBezTo>
                      <a:pt x="221600" y="303318"/>
                      <a:pt x="216240" y="290399"/>
                      <a:pt x="205930" y="282221"/>
                    </a:cubicBezTo>
                    <a:cubicBezTo>
                      <a:pt x="280321" y="256122"/>
                      <a:pt x="342614" y="251169"/>
                      <a:pt x="351473" y="272696"/>
                    </a:cubicBezTo>
                    <a:cubicBezTo>
                      <a:pt x="360998" y="297080"/>
                      <a:pt x="298799" y="346134"/>
                      <a:pt x="211265" y="382329"/>
                    </a:cubicBezTo>
                    <a:cubicBezTo>
                      <a:pt x="123730" y="418524"/>
                      <a:pt x="45529" y="428430"/>
                      <a:pt x="35052" y="404427"/>
                    </a:cubicBezTo>
                    <a:cubicBezTo>
                      <a:pt x="35052" y="404427"/>
                      <a:pt x="35052" y="403760"/>
                      <a:pt x="35052" y="403379"/>
                    </a:cubicBezTo>
                    <a:cubicBezTo>
                      <a:pt x="24384" y="410533"/>
                      <a:pt x="12508" y="415697"/>
                      <a:pt x="0" y="418619"/>
                    </a:cubicBezTo>
                    <a:cubicBezTo>
                      <a:pt x="0" y="418619"/>
                      <a:pt x="0" y="418619"/>
                      <a:pt x="0" y="418619"/>
                    </a:cubicBezTo>
                    <a:cubicBezTo>
                      <a:pt x="17812" y="461672"/>
                      <a:pt x="118872" y="464720"/>
                      <a:pt x="227362" y="419762"/>
                    </a:cubicBezTo>
                    <a:cubicBezTo>
                      <a:pt x="335852" y="374804"/>
                      <a:pt x="404908" y="301366"/>
                      <a:pt x="387001" y="258313"/>
                    </a:cubicBezTo>
                    <a:close/>
                  </a:path>
                </a:pathLst>
              </a:custGeom>
              <a:solidFill>
                <a:srgbClr val="1B76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5CFBA38D-F4CD-47B9-D265-5C80E3BCA082}"/>
                  </a:ext>
                </a:extLst>
              </p:cNvPr>
              <p:cNvSpPr/>
              <p:nvPr/>
            </p:nvSpPr>
            <p:spPr>
              <a:xfrm>
                <a:off x="6618441" y="4737202"/>
                <a:ext cx="412153" cy="515034"/>
              </a:xfrm>
              <a:custGeom>
                <a:avLst/>
                <a:gdLst>
                  <a:gd name="connsiteX0" fmla="*/ 384859 w 412153"/>
                  <a:gd name="connsiteY0" fmla="*/ 110713 h 515034"/>
                  <a:gd name="connsiteX1" fmla="*/ 378865 w 412153"/>
                  <a:gd name="connsiteY1" fmla="*/ 16610 h 515034"/>
                  <a:gd name="connsiteX2" fmla="*/ 360379 w 412153"/>
                  <a:gd name="connsiteY2" fmla="*/ 5080 h 515034"/>
                  <a:gd name="connsiteX3" fmla="*/ 273282 w 412153"/>
                  <a:gd name="connsiteY3" fmla="*/ 41206 h 515034"/>
                  <a:gd name="connsiteX4" fmla="*/ 268368 w 412153"/>
                  <a:gd name="connsiteY4" fmla="*/ 62230 h 515034"/>
                  <a:gd name="connsiteX5" fmla="*/ 176737 w 412153"/>
                  <a:gd name="connsiteY5" fmla="*/ 124619 h 515034"/>
                  <a:gd name="connsiteX6" fmla="*/ 2811 w 412153"/>
                  <a:gd name="connsiteY6" fmla="*/ 320548 h 515034"/>
                  <a:gd name="connsiteX7" fmla="*/ 162640 w 412153"/>
                  <a:gd name="connsiteY7" fmla="*/ 482473 h 515034"/>
                  <a:gd name="connsiteX8" fmla="*/ 390002 w 412153"/>
                  <a:gd name="connsiteY8" fmla="*/ 481330 h 515034"/>
                  <a:gd name="connsiteX9" fmla="*/ 405528 w 412153"/>
                  <a:gd name="connsiteY9" fmla="*/ 219298 h 515034"/>
                  <a:gd name="connsiteX10" fmla="*/ 384859 w 412153"/>
                  <a:gd name="connsiteY10" fmla="*/ 110713 h 515034"/>
                  <a:gd name="connsiteX11" fmla="*/ 354760 w 412153"/>
                  <a:gd name="connsiteY11" fmla="*/ 466948 h 515034"/>
                  <a:gd name="connsiteX12" fmla="*/ 178166 w 412153"/>
                  <a:gd name="connsiteY12" fmla="*/ 445040 h 515034"/>
                  <a:gd name="connsiteX13" fmla="*/ 37958 w 412153"/>
                  <a:gd name="connsiteY13" fmla="*/ 335407 h 515034"/>
                  <a:gd name="connsiteX14" fmla="*/ 183500 w 412153"/>
                  <a:gd name="connsiteY14" fmla="*/ 344932 h 515034"/>
                  <a:gd name="connsiteX15" fmla="*/ 177328 w 412153"/>
                  <a:gd name="connsiteY15" fmla="*/ 398459 h 515034"/>
                  <a:gd name="connsiteX16" fmla="*/ 230856 w 412153"/>
                  <a:gd name="connsiteY16" fmla="*/ 404631 h 515034"/>
                  <a:gd name="connsiteX17" fmla="*/ 245032 w 412153"/>
                  <a:gd name="connsiteY17" fmla="*/ 370459 h 515034"/>
                  <a:gd name="connsiteX18" fmla="*/ 354760 w 412153"/>
                  <a:gd name="connsiteY18" fmla="*/ 466948 h 515034"/>
                  <a:gd name="connsiteX19" fmla="*/ 361237 w 412153"/>
                  <a:gd name="connsiteY19" fmla="*/ 77851 h 515034"/>
                  <a:gd name="connsiteX20" fmla="*/ 354760 w 412153"/>
                  <a:gd name="connsiteY20" fmla="*/ 87376 h 515034"/>
                  <a:gd name="connsiteX21" fmla="*/ 331233 w 412153"/>
                  <a:gd name="connsiteY21" fmla="*/ 75661 h 515034"/>
                  <a:gd name="connsiteX22" fmla="*/ 306182 w 412153"/>
                  <a:gd name="connsiteY22" fmla="*/ 66898 h 515034"/>
                  <a:gd name="connsiteX23" fmla="*/ 308278 w 412153"/>
                  <a:gd name="connsiteY23" fmla="*/ 55563 h 515034"/>
                  <a:gd name="connsiteX24" fmla="*/ 344914 w 412153"/>
                  <a:gd name="connsiteY24" fmla="*/ 38507 h 515034"/>
                  <a:gd name="connsiteX25" fmla="*/ 361969 w 412153"/>
                  <a:gd name="connsiteY25" fmla="*/ 75144 h 515034"/>
                  <a:gd name="connsiteX26" fmla="*/ 361046 w 412153"/>
                  <a:gd name="connsiteY26" fmla="*/ 77375 h 515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12153" h="515034">
                    <a:moveTo>
                      <a:pt x="384859" y="110713"/>
                    </a:moveTo>
                    <a:cubicBezTo>
                      <a:pt x="409189" y="83072"/>
                      <a:pt x="406506" y="40941"/>
                      <a:pt x="378865" y="16610"/>
                    </a:cubicBezTo>
                    <a:cubicBezTo>
                      <a:pt x="373377" y="11779"/>
                      <a:pt x="367132" y="7885"/>
                      <a:pt x="360379" y="5080"/>
                    </a:cubicBezTo>
                    <a:cubicBezTo>
                      <a:pt x="326352" y="-8995"/>
                      <a:pt x="287357" y="7179"/>
                      <a:pt x="273282" y="41206"/>
                    </a:cubicBezTo>
                    <a:cubicBezTo>
                      <a:pt x="270512" y="47901"/>
                      <a:pt x="268853" y="55002"/>
                      <a:pt x="268368" y="62230"/>
                    </a:cubicBezTo>
                    <a:cubicBezTo>
                      <a:pt x="201693" y="64421"/>
                      <a:pt x="176737" y="124619"/>
                      <a:pt x="176737" y="124619"/>
                    </a:cubicBezTo>
                    <a:cubicBezTo>
                      <a:pt x="114825" y="274162"/>
                      <a:pt x="24337" y="267494"/>
                      <a:pt x="2811" y="320548"/>
                    </a:cubicBezTo>
                    <a:cubicBezTo>
                      <a:pt x="-15096" y="363601"/>
                      <a:pt x="54246" y="437230"/>
                      <a:pt x="162640" y="482473"/>
                    </a:cubicBezTo>
                    <a:cubicBezTo>
                      <a:pt x="271035" y="527717"/>
                      <a:pt x="372190" y="524383"/>
                      <a:pt x="390002" y="481330"/>
                    </a:cubicBezTo>
                    <a:cubicBezTo>
                      <a:pt x="411814" y="428848"/>
                      <a:pt x="343615" y="369221"/>
                      <a:pt x="405528" y="219298"/>
                    </a:cubicBezTo>
                    <a:cubicBezTo>
                      <a:pt x="405528" y="219298"/>
                      <a:pt x="430007" y="159481"/>
                      <a:pt x="384859" y="110713"/>
                    </a:cubicBezTo>
                    <a:close/>
                    <a:moveTo>
                      <a:pt x="354760" y="466948"/>
                    </a:moveTo>
                    <a:cubicBezTo>
                      <a:pt x="344282" y="490951"/>
                      <a:pt x="265606" y="481330"/>
                      <a:pt x="178166" y="445040"/>
                    </a:cubicBezTo>
                    <a:cubicBezTo>
                      <a:pt x="90727" y="408750"/>
                      <a:pt x="27862" y="359315"/>
                      <a:pt x="37958" y="335407"/>
                    </a:cubicBezTo>
                    <a:cubicBezTo>
                      <a:pt x="46816" y="314071"/>
                      <a:pt x="109110" y="319024"/>
                      <a:pt x="183500" y="344932"/>
                    </a:cubicBezTo>
                    <a:cubicBezTo>
                      <a:pt x="167015" y="358009"/>
                      <a:pt x="164251" y="381974"/>
                      <a:pt x="177328" y="398459"/>
                    </a:cubicBezTo>
                    <a:cubicBezTo>
                      <a:pt x="190405" y="414945"/>
                      <a:pt x="214370" y="417708"/>
                      <a:pt x="230856" y="404631"/>
                    </a:cubicBezTo>
                    <a:cubicBezTo>
                      <a:pt x="241164" y="396453"/>
                      <a:pt x="246524" y="383533"/>
                      <a:pt x="245032" y="370459"/>
                    </a:cubicBezTo>
                    <a:cubicBezTo>
                      <a:pt x="315707" y="404749"/>
                      <a:pt x="363332" y="445326"/>
                      <a:pt x="354760" y="466948"/>
                    </a:cubicBezTo>
                    <a:close/>
                    <a:moveTo>
                      <a:pt x="361237" y="77851"/>
                    </a:moveTo>
                    <a:cubicBezTo>
                      <a:pt x="359747" y="81433"/>
                      <a:pt x="357543" y="84674"/>
                      <a:pt x="354760" y="87376"/>
                    </a:cubicBezTo>
                    <a:cubicBezTo>
                      <a:pt x="347212" y="82906"/>
                      <a:pt x="339349" y="78991"/>
                      <a:pt x="331233" y="75661"/>
                    </a:cubicBezTo>
                    <a:cubicBezTo>
                      <a:pt x="323090" y="72177"/>
                      <a:pt x="314720" y="69249"/>
                      <a:pt x="306182" y="66898"/>
                    </a:cubicBezTo>
                    <a:cubicBezTo>
                      <a:pt x="306081" y="63014"/>
                      <a:pt x="306796" y="59154"/>
                      <a:pt x="308278" y="55563"/>
                    </a:cubicBezTo>
                    <a:cubicBezTo>
                      <a:pt x="313685" y="40736"/>
                      <a:pt x="330087" y="33100"/>
                      <a:pt x="344914" y="38507"/>
                    </a:cubicBezTo>
                    <a:cubicBezTo>
                      <a:pt x="359739" y="43914"/>
                      <a:pt x="367375" y="60317"/>
                      <a:pt x="361969" y="75144"/>
                    </a:cubicBezTo>
                    <a:cubicBezTo>
                      <a:pt x="361693" y="75900"/>
                      <a:pt x="361385" y="76645"/>
                      <a:pt x="361046" y="77375"/>
                    </a:cubicBezTo>
                    <a:close/>
                  </a:path>
                </a:pathLst>
              </a:custGeom>
              <a:solidFill>
                <a:srgbClr val="1B76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C8BECF34-4FCB-C9AA-EE87-093DF1FF6F52}"/>
              </a:ext>
            </a:extLst>
          </p:cNvPr>
          <p:cNvGrpSpPr/>
          <p:nvPr/>
        </p:nvGrpSpPr>
        <p:grpSpPr>
          <a:xfrm>
            <a:off x="4639747" y="1764445"/>
            <a:ext cx="2912507" cy="4136308"/>
            <a:chOff x="4471189" y="1757545"/>
            <a:chExt cx="2912507" cy="4136308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F520D0C0-4A4A-B34F-0AE1-5175A9794D50}"/>
                </a:ext>
              </a:extLst>
            </p:cNvPr>
            <p:cNvGrpSpPr/>
            <p:nvPr/>
          </p:nvGrpSpPr>
          <p:grpSpPr>
            <a:xfrm>
              <a:off x="4471189" y="1757545"/>
              <a:ext cx="2912507" cy="4136308"/>
              <a:chOff x="1092334" y="1766781"/>
              <a:chExt cx="2912507" cy="4136308"/>
            </a:xfrm>
          </p:grpSpPr>
          <p:sp>
            <p:nvSpPr>
              <p:cNvPr id="57" name="矩形: 对角圆角 56">
                <a:extLst>
                  <a:ext uri="{FF2B5EF4-FFF2-40B4-BE49-F238E27FC236}">
                    <a16:creationId xmlns:a16="http://schemas.microsoft.com/office/drawing/2014/main" id="{E1288332-E97E-B3D9-EA14-ECA4958401C1}"/>
                  </a:ext>
                </a:extLst>
              </p:cNvPr>
              <p:cNvSpPr/>
              <p:nvPr/>
            </p:nvSpPr>
            <p:spPr>
              <a:xfrm>
                <a:off x="1092334" y="1766781"/>
                <a:ext cx="2912507" cy="4136308"/>
              </a:xfrm>
              <a:prstGeom prst="round2DiagRect">
                <a:avLst>
                  <a:gd name="adj1" fmla="val 0"/>
                  <a:gd name="adj2" fmla="val 6038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EFDD6"/>
                  </a:gs>
                </a:gsLst>
                <a:lin ang="16200000" scaled="1"/>
                <a:tileRect/>
              </a:gradFill>
              <a:ln>
                <a:solidFill>
                  <a:schemeClr val="accent1">
                    <a:lumMod val="100000"/>
                  </a:schemeClr>
                </a:solidFill>
              </a:ln>
              <a:effectLst>
                <a:outerShdw blurRad="127000" dist="38100" dir="5400000" sx="101000" sy="101000" algn="t" rotWithShape="0">
                  <a:schemeClr val="accent1">
                    <a:lumMod val="20000"/>
                    <a:lumOff val="8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902B794E-51A0-45CC-74EC-4994C5758A40}"/>
                  </a:ext>
                </a:extLst>
              </p:cNvPr>
              <p:cNvSpPr txBox="1"/>
              <p:nvPr/>
            </p:nvSpPr>
            <p:spPr>
              <a:xfrm>
                <a:off x="1229287" y="2655251"/>
                <a:ext cx="2638600" cy="212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cs typeface="阿里巴巴普惠体" panose="00020600040101010101" pitchFamily="18" charset="-122"/>
                    <a:sym typeface="思源宋体 CN" panose="02020400000000000000" pitchFamily="18" charset="-122"/>
                  </a:rPr>
                  <a:t>介绍如何对研究结果进行分析和解释，如何撰写研究报告和研究论文，如何表达研究成果和交流研究思想。</a:t>
                </a:r>
              </a:p>
            </p:txBody>
          </p:sp>
          <p:sp>
            <p:nvSpPr>
              <p:cNvPr id="59" name="矩形: 圆角 58">
                <a:extLst>
                  <a:ext uri="{FF2B5EF4-FFF2-40B4-BE49-F238E27FC236}">
                    <a16:creationId xmlns:a16="http://schemas.microsoft.com/office/drawing/2014/main" id="{20149CD8-AEA8-5E47-765A-B4AEC8E48BDF}"/>
                  </a:ext>
                </a:extLst>
              </p:cNvPr>
              <p:cNvSpPr/>
              <p:nvPr/>
            </p:nvSpPr>
            <p:spPr>
              <a:xfrm>
                <a:off x="1272329" y="2085669"/>
                <a:ext cx="2552517" cy="438150"/>
              </a:xfrm>
              <a:prstGeom prst="roundRect">
                <a:avLst/>
              </a:prstGeom>
              <a:gradFill flip="none" rotWithShape="1">
                <a:gsLst>
                  <a:gs pos="72000">
                    <a:schemeClr val="accent1">
                      <a:lumMod val="10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latin typeface="思源宋体 CN" panose="02020400000000000000" pitchFamily="18" charset="-122"/>
                    <a:ea typeface="思源宋体 CN" panose="02020400000000000000" pitchFamily="18" charset="-122"/>
                    <a:cs typeface="阿里巴巴普惠体" panose="00020600040101010101" pitchFamily="18" charset="-122"/>
                    <a:sym typeface="思源宋体 CN" panose="02020400000000000000" pitchFamily="18" charset="-122"/>
                  </a:rPr>
                  <a:t>研究结果分析和报告</a:t>
                </a:r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267D4581-6E46-9791-0EBD-DEFD67D41C13}"/>
                </a:ext>
              </a:extLst>
            </p:cNvPr>
            <p:cNvGrpSpPr/>
            <p:nvPr/>
          </p:nvGrpSpPr>
          <p:grpSpPr>
            <a:xfrm>
              <a:off x="5646893" y="5169772"/>
              <a:ext cx="561099" cy="561099"/>
              <a:chOff x="8540944" y="2627223"/>
              <a:chExt cx="647700" cy="647700"/>
            </a:xfrm>
            <a:gradFill>
              <a:gsLst>
                <a:gs pos="0">
                  <a:schemeClr val="accent1"/>
                </a:gs>
                <a:gs pos="56000">
                  <a:schemeClr val="accent2"/>
                </a:gs>
              </a:gsLst>
              <a:lin ang="16200000" scaled="1"/>
            </a:gradFill>
          </p:grpSpPr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7008AEE0-6AE1-7114-45AE-ABE96DC5641B}"/>
                  </a:ext>
                </a:extLst>
              </p:cNvPr>
              <p:cNvSpPr/>
              <p:nvPr/>
            </p:nvSpPr>
            <p:spPr>
              <a:xfrm>
                <a:off x="8540944" y="3217773"/>
                <a:ext cx="647700" cy="57150"/>
              </a:xfrm>
              <a:custGeom>
                <a:avLst/>
                <a:gdLst>
                  <a:gd name="connsiteX0" fmla="*/ 0 w 647700"/>
                  <a:gd name="connsiteY0" fmla="*/ 0 h 57150"/>
                  <a:gd name="connsiteX1" fmla="*/ 647700 w 647700"/>
                  <a:gd name="connsiteY1" fmla="*/ 0 h 57150"/>
                  <a:gd name="connsiteX2" fmla="*/ 647700 w 647700"/>
                  <a:gd name="connsiteY2" fmla="*/ 57150 h 57150"/>
                  <a:gd name="connsiteX3" fmla="*/ 0 w 647700"/>
                  <a:gd name="connsiteY3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7700" h="57150">
                    <a:moveTo>
                      <a:pt x="0" y="0"/>
                    </a:moveTo>
                    <a:lnTo>
                      <a:pt x="647700" y="0"/>
                    </a:lnTo>
                    <a:lnTo>
                      <a:pt x="647700" y="57150"/>
                    </a:lnTo>
                    <a:lnTo>
                      <a:pt x="0" y="571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92B704B3-2CF7-A3B3-BAED-2F870865EE36}"/>
                  </a:ext>
                </a:extLst>
              </p:cNvPr>
              <p:cNvSpPr/>
              <p:nvPr/>
            </p:nvSpPr>
            <p:spPr>
              <a:xfrm>
                <a:off x="8540944" y="2627223"/>
                <a:ext cx="76200" cy="552450"/>
              </a:xfrm>
              <a:custGeom>
                <a:avLst/>
                <a:gdLst>
                  <a:gd name="connsiteX0" fmla="*/ 0 w 76200"/>
                  <a:gd name="connsiteY0" fmla="*/ 0 h 552450"/>
                  <a:gd name="connsiteX1" fmla="*/ 76200 w 76200"/>
                  <a:gd name="connsiteY1" fmla="*/ 0 h 552450"/>
                  <a:gd name="connsiteX2" fmla="*/ 76200 w 76200"/>
                  <a:gd name="connsiteY2" fmla="*/ 552450 h 552450"/>
                  <a:gd name="connsiteX3" fmla="*/ 0 w 76200"/>
                  <a:gd name="connsiteY3" fmla="*/ 55245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55245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552450"/>
                    </a:lnTo>
                    <a:lnTo>
                      <a:pt x="0" y="552450"/>
                    </a:lnTo>
                    <a:close/>
                  </a:path>
                </a:pathLst>
              </a:custGeom>
              <a:solidFill>
                <a:srgbClr val="1B76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F503251E-8C5D-A504-AF86-AC15511788CB}"/>
                  </a:ext>
                </a:extLst>
              </p:cNvPr>
              <p:cNvSpPr/>
              <p:nvPr/>
            </p:nvSpPr>
            <p:spPr>
              <a:xfrm>
                <a:off x="9017194" y="3103473"/>
                <a:ext cx="171450" cy="76200"/>
              </a:xfrm>
              <a:custGeom>
                <a:avLst/>
                <a:gdLst>
                  <a:gd name="connsiteX0" fmla="*/ 0 w 171450"/>
                  <a:gd name="connsiteY0" fmla="*/ 0 h 76200"/>
                  <a:gd name="connsiteX1" fmla="*/ 171450 w 171450"/>
                  <a:gd name="connsiteY1" fmla="*/ 0 h 76200"/>
                  <a:gd name="connsiteX2" fmla="*/ 171450 w 171450"/>
                  <a:gd name="connsiteY2" fmla="*/ 76200 h 76200"/>
                  <a:gd name="connsiteX3" fmla="*/ 0 w 171450"/>
                  <a:gd name="connsiteY3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0" h="76200">
                    <a:moveTo>
                      <a:pt x="0" y="0"/>
                    </a:moveTo>
                    <a:lnTo>
                      <a:pt x="171450" y="0"/>
                    </a:lnTo>
                    <a:lnTo>
                      <a:pt x="17145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3AAF1AE-6B6B-B3F4-C07A-FF5AFDA47177}"/>
                  </a:ext>
                </a:extLst>
              </p:cNvPr>
              <p:cNvSpPr/>
              <p:nvPr/>
            </p:nvSpPr>
            <p:spPr>
              <a:xfrm>
                <a:off x="9017194" y="2779623"/>
                <a:ext cx="171450" cy="285750"/>
              </a:xfrm>
              <a:custGeom>
                <a:avLst/>
                <a:gdLst>
                  <a:gd name="connsiteX0" fmla="*/ 0 w 171450"/>
                  <a:gd name="connsiteY0" fmla="*/ 0 h 285750"/>
                  <a:gd name="connsiteX1" fmla="*/ 171450 w 171450"/>
                  <a:gd name="connsiteY1" fmla="*/ 0 h 285750"/>
                  <a:gd name="connsiteX2" fmla="*/ 171450 w 171450"/>
                  <a:gd name="connsiteY2" fmla="*/ 285750 h 285750"/>
                  <a:gd name="connsiteX3" fmla="*/ 0 w 171450"/>
                  <a:gd name="connsiteY3" fmla="*/ 2857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0" h="285750">
                    <a:moveTo>
                      <a:pt x="0" y="0"/>
                    </a:moveTo>
                    <a:lnTo>
                      <a:pt x="171450" y="0"/>
                    </a:lnTo>
                    <a:lnTo>
                      <a:pt x="171450" y="285750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1B76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2D767115-AA85-0617-8FF7-812ACEF8BD4A}"/>
                  </a:ext>
                </a:extLst>
              </p:cNvPr>
              <p:cNvSpPr/>
              <p:nvPr/>
            </p:nvSpPr>
            <p:spPr>
              <a:xfrm>
                <a:off x="9017194" y="2665323"/>
                <a:ext cx="171450" cy="76200"/>
              </a:xfrm>
              <a:custGeom>
                <a:avLst/>
                <a:gdLst>
                  <a:gd name="connsiteX0" fmla="*/ 0 w 171450"/>
                  <a:gd name="connsiteY0" fmla="*/ 0 h 76200"/>
                  <a:gd name="connsiteX1" fmla="*/ 171450 w 171450"/>
                  <a:gd name="connsiteY1" fmla="*/ 0 h 76200"/>
                  <a:gd name="connsiteX2" fmla="*/ 171450 w 171450"/>
                  <a:gd name="connsiteY2" fmla="*/ 76200 h 76200"/>
                  <a:gd name="connsiteX3" fmla="*/ 0 w 171450"/>
                  <a:gd name="connsiteY3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0" h="76200">
                    <a:moveTo>
                      <a:pt x="0" y="0"/>
                    </a:moveTo>
                    <a:lnTo>
                      <a:pt x="171450" y="0"/>
                    </a:lnTo>
                    <a:lnTo>
                      <a:pt x="17145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1B76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AC54CE52-95AB-2601-6580-78CB93DC71AA}"/>
                  </a:ext>
                </a:extLst>
              </p:cNvPr>
              <p:cNvSpPr/>
              <p:nvPr/>
            </p:nvSpPr>
            <p:spPr>
              <a:xfrm>
                <a:off x="8826694" y="2760573"/>
                <a:ext cx="152400" cy="419100"/>
              </a:xfrm>
              <a:custGeom>
                <a:avLst/>
                <a:gdLst>
                  <a:gd name="connsiteX0" fmla="*/ 76200 w 152400"/>
                  <a:gd name="connsiteY0" fmla="*/ 76200 h 419100"/>
                  <a:gd name="connsiteX1" fmla="*/ 57150 w 152400"/>
                  <a:gd name="connsiteY1" fmla="*/ 57150 h 419100"/>
                  <a:gd name="connsiteX2" fmla="*/ 76200 w 152400"/>
                  <a:gd name="connsiteY2" fmla="*/ 38100 h 419100"/>
                  <a:gd name="connsiteX3" fmla="*/ 95250 w 152400"/>
                  <a:gd name="connsiteY3" fmla="*/ 57150 h 419100"/>
                  <a:gd name="connsiteX4" fmla="*/ 76200 w 152400"/>
                  <a:gd name="connsiteY4" fmla="*/ 76200 h 419100"/>
                  <a:gd name="connsiteX5" fmla="*/ 76200 w 152400"/>
                  <a:gd name="connsiteY5" fmla="*/ 381000 h 419100"/>
                  <a:gd name="connsiteX6" fmla="*/ 57150 w 152400"/>
                  <a:gd name="connsiteY6" fmla="*/ 361950 h 419100"/>
                  <a:gd name="connsiteX7" fmla="*/ 76200 w 152400"/>
                  <a:gd name="connsiteY7" fmla="*/ 342900 h 419100"/>
                  <a:gd name="connsiteX8" fmla="*/ 95250 w 152400"/>
                  <a:gd name="connsiteY8" fmla="*/ 361950 h 419100"/>
                  <a:gd name="connsiteX9" fmla="*/ 76200 w 152400"/>
                  <a:gd name="connsiteY9" fmla="*/ 381000 h 419100"/>
                  <a:gd name="connsiteX10" fmla="*/ 152400 w 152400"/>
                  <a:gd name="connsiteY10" fmla="*/ 0 h 419100"/>
                  <a:gd name="connsiteX11" fmla="*/ 0 w 152400"/>
                  <a:gd name="connsiteY11" fmla="*/ 0 h 419100"/>
                  <a:gd name="connsiteX12" fmla="*/ 0 w 152400"/>
                  <a:gd name="connsiteY12" fmla="*/ 419100 h 419100"/>
                  <a:gd name="connsiteX13" fmla="*/ 152400 w 152400"/>
                  <a:gd name="connsiteY13" fmla="*/ 419100 h 419100"/>
                  <a:gd name="connsiteX14" fmla="*/ 152400 w 152400"/>
                  <a:gd name="connsiteY14" fmla="*/ 0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2400" h="419100">
                    <a:moveTo>
                      <a:pt x="76200" y="76200"/>
                    </a:moveTo>
                    <a:cubicBezTo>
                      <a:pt x="65723" y="76200"/>
                      <a:pt x="57150" y="67627"/>
                      <a:pt x="57150" y="57150"/>
                    </a:cubicBezTo>
                    <a:cubicBezTo>
                      <a:pt x="57150" y="46673"/>
                      <a:pt x="65723" y="38100"/>
                      <a:pt x="76200" y="38100"/>
                    </a:cubicBezTo>
                    <a:cubicBezTo>
                      <a:pt x="86677" y="38100"/>
                      <a:pt x="95250" y="46673"/>
                      <a:pt x="95250" y="57150"/>
                    </a:cubicBezTo>
                    <a:cubicBezTo>
                      <a:pt x="95250" y="67627"/>
                      <a:pt x="86677" y="76200"/>
                      <a:pt x="76200" y="76200"/>
                    </a:cubicBezTo>
                    <a:close/>
                    <a:moveTo>
                      <a:pt x="76200" y="381000"/>
                    </a:moveTo>
                    <a:cubicBezTo>
                      <a:pt x="65723" y="381000"/>
                      <a:pt x="57150" y="372428"/>
                      <a:pt x="57150" y="361950"/>
                    </a:cubicBezTo>
                    <a:cubicBezTo>
                      <a:pt x="57150" y="351473"/>
                      <a:pt x="65723" y="342900"/>
                      <a:pt x="76200" y="342900"/>
                    </a:cubicBezTo>
                    <a:cubicBezTo>
                      <a:pt x="86677" y="342900"/>
                      <a:pt x="95250" y="351473"/>
                      <a:pt x="95250" y="361950"/>
                    </a:cubicBezTo>
                    <a:cubicBezTo>
                      <a:pt x="95250" y="372428"/>
                      <a:pt x="86677" y="381000"/>
                      <a:pt x="76200" y="381000"/>
                    </a:cubicBezTo>
                    <a:close/>
                    <a:moveTo>
                      <a:pt x="152400" y="0"/>
                    </a:moveTo>
                    <a:lnTo>
                      <a:pt x="0" y="0"/>
                    </a:lnTo>
                    <a:lnTo>
                      <a:pt x="0" y="419100"/>
                    </a:lnTo>
                    <a:lnTo>
                      <a:pt x="152400" y="419100"/>
                    </a:lnTo>
                    <a:lnTo>
                      <a:pt x="152400" y="0"/>
                    </a:lnTo>
                    <a:close/>
                  </a:path>
                </a:pathLst>
              </a:custGeom>
              <a:solidFill>
                <a:srgbClr val="1B76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1AB70FD0-5D3E-8E0F-485F-16A197125883}"/>
                  </a:ext>
                </a:extLst>
              </p:cNvPr>
              <p:cNvSpPr/>
              <p:nvPr/>
            </p:nvSpPr>
            <p:spPr>
              <a:xfrm>
                <a:off x="8655244" y="2684373"/>
                <a:ext cx="133350" cy="495300"/>
              </a:xfrm>
              <a:custGeom>
                <a:avLst/>
                <a:gdLst>
                  <a:gd name="connsiteX0" fmla="*/ 95250 w 133350"/>
                  <a:gd name="connsiteY0" fmla="*/ 95250 h 495300"/>
                  <a:gd name="connsiteX1" fmla="*/ 38100 w 133350"/>
                  <a:gd name="connsiteY1" fmla="*/ 95250 h 495300"/>
                  <a:gd name="connsiteX2" fmla="*/ 38100 w 133350"/>
                  <a:gd name="connsiteY2" fmla="*/ 38100 h 495300"/>
                  <a:gd name="connsiteX3" fmla="*/ 95250 w 133350"/>
                  <a:gd name="connsiteY3" fmla="*/ 38100 h 495300"/>
                  <a:gd name="connsiteX4" fmla="*/ 95250 w 133350"/>
                  <a:gd name="connsiteY4" fmla="*/ 95250 h 495300"/>
                  <a:gd name="connsiteX5" fmla="*/ 133350 w 133350"/>
                  <a:gd name="connsiteY5" fmla="*/ 0 h 495300"/>
                  <a:gd name="connsiteX6" fmla="*/ 0 w 133350"/>
                  <a:gd name="connsiteY6" fmla="*/ 0 h 495300"/>
                  <a:gd name="connsiteX7" fmla="*/ 0 w 133350"/>
                  <a:gd name="connsiteY7" fmla="*/ 495300 h 495300"/>
                  <a:gd name="connsiteX8" fmla="*/ 133350 w 133350"/>
                  <a:gd name="connsiteY8" fmla="*/ 495300 h 495300"/>
                  <a:gd name="connsiteX9" fmla="*/ 133350 w 133350"/>
                  <a:gd name="connsiteY9" fmla="*/ 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495300">
                    <a:moveTo>
                      <a:pt x="95250" y="95250"/>
                    </a:moveTo>
                    <a:lnTo>
                      <a:pt x="38100" y="95250"/>
                    </a:lnTo>
                    <a:lnTo>
                      <a:pt x="38100" y="38100"/>
                    </a:lnTo>
                    <a:lnTo>
                      <a:pt x="95250" y="38100"/>
                    </a:lnTo>
                    <a:lnTo>
                      <a:pt x="95250" y="95250"/>
                    </a:lnTo>
                    <a:close/>
                    <a:moveTo>
                      <a:pt x="133350" y="0"/>
                    </a:moveTo>
                    <a:lnTo>
                      <a:pt x="0" y="0"/>
                    </a:lnTo>
                    <a:lnTo>
                      <a:pt x="0" y="495300"/>
                    </a:lnTo>
                    <a:lnTo>
                      <a:pt x="133350" y="495300"/>
                    </a:lnTo>
                    <a:lnTo>
                      <a:pt x="133350" y="0"/>
                    </a:lnTo>
                    <a:close/>
                  </a:path>
                </a:pathLst>
              </a:custGeom>
              <a:solidFill>
                <a:srgbClr val="1B76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3985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08177B7-A020-80C4-C697-36AE303A4BF7}"/>
              </a:ext>
            </a:extLst>
          </p:cNvPr>
          <p:cNvSpPr txBox="1"/>
          <p:nvPr/>
        </p:nvSpPr>
        <p:spPr>
          <a:xfrm>
            <a:off x="1041172" y="2477716"/>
            <a:ext cx="1008062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9600"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41000">
                      <a:schemeClr val="accent2"/>
                    </a:gs>
                    <a:gs pos="100000">
                      <a:schemeClr val="accent1"/>
                    </a:gs>
                  </a:gsLst>
                  <a:lin ang="13500000" scaled="1"/>
                  <a:tileRect/>
                </a:gradFill>
                <a:effectLst>
                  <a:outerShdw blurRad="50800" dist="38100" dir="2700000" algn="tl" rotWithShape="0">
                    <a:schemeClr val="bg1">
                      <a:alpha val="50000"/>
                    </a:schemeClr>
                  </a:outerShdw>
                </a:effectLst>
                <a:latin typeface="汉仪滇黑 W" panose="00020600040101010101" pitchFamily="18" charset="-122"/>
                <a:ea typeface="汉仪滇黑 W" panose="00020600040101010101" pitchFamily="18" charset="-122"/>
              </a:defRPr>
            </a:lvl1pPr>
          </a:lstStyle>
          <a:p>
            <a:r>
              <a:rPr lang="zh-CN" altLang="en-US" sz="8800">
                <a:ln>
                  <a:solidFill>
                    <a:schemeClr val="bg1"/>
                  </a:solidFill>
                </a:ln>
                <a:gradFill flip="none" rotWithShape="1">
                  <a:gsLst>
                    <a:gs pos="13000">
                      <a:srgbClr val="4D7B4A"/>
                    </a:gs>
                    <a:gs pos="100000">
                      <a:srgbClr val="1B763A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srgbClr val="1B763A">
                      <a:alpha val="50000"/>
                    </a:srgbClr>
                  </a:outerShdw>
                </a:effectLst>
                <a:latin typeface="Aa厚底黑" panose="00020600040101010101" pitchFamily="18" charset="-122"/>
                <a:ea typeface="Aa厚底黑" panose="00020600040101010101" pitchFamily="18" charset="-122"/>
                <a:sym typeface="思源宋体 CN" panose="02020400000000000000" pitchFamily="18" charset="-122"/>
              </a:rPr>
              <a:t>班级管理培训</a:t>
            </a:r>
            <a:endParaRPr lang="en-US" altLang="zh-CN" sz="8800" dirty="0">
              <a:ln>
                <a:solidFill>
                  <a:schemeClr val="bg1"/>
                </a:solidFill>
              </a:ln>
              <a:gradFill flip="none" rotWithShape="1">
                <a:gsLst>
                  <a:gs pos="13000">
                    <a:srgbClr val="4D7B4A"/>
                  </a:gs>
                  <a:gs pos="100000">
                    <a:srgbClr val="1B763A"/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srgbClr val="1B763A">
                    <a:alpha val="50000"/>
                  </a:srgbClr>
                </a:outerShdw>
              </a:effectLst>
              <a:latin typeface="Aa厚底黑" panose="00020600040101010101" pitchFamily="18" charset="-122"/>
              <a:ea typeface="Aa厚底黑" panose="00020600040101010101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4" name="矩形: 圆角 3">
            <a:extLst>
              <a:ext uri="{FF2B5EF4-FFF2-40B4-BE49-F238E27FC236}">
                <a16:creationId xmlns:a16="http://schemas.microsoft.com/office/drawing/2014/main" id="{636457E4-B536-5A04-787D-4814E7BC3C41}"/>
              </a:ext>
            </a:extLst>
          </p:cNvPr>
          <p:cNvSpPr/>
          <p:nvPr/>
        </p:nvSpPr>
        <p:spPr>
          <a:xfrm>
            <a:off x="4347935" y="1568300"/>
            <a:ext cx="3467099" cy="7884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5000">
                <a:schemeClr val="accent1">
                  <a:lumMod val="100000"/>
                </a:schemeClr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PART 04</a:t>
            </a:r>
            <a:endParaRPr lang="zh-CN" altLang="en-US" sz="4000" b="1" dirty="0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FB4C97F-706B-9877-8A0A-73FC12933C13}"/>
              </a:ext>
            </a:extLst>
          </p:cNvPr>
          <p:cNvSpPr txBox="1"/>
          <p:nvPr/>
        </p:nvSpPr>
        <p:spPr>
          <a:xfrm>
            <a:off x="2686582" y="3829961"/>
            <a:ext cx="6789804" cy="700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教师是学生学习的榜样和模仿的对象，因此教师要注意自己的形象，做到言行一致、以身作则、严于律己，用自己的人格魅力和良好的行为习惯去影响学生。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18A1E82F-5081-6C2E-BCCC-2F031CFB53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097495"/>
            <a:ext cx="3773714" cy="3760505"/>
          </a:xfrm>
          <a:prstGeom prst="rect">
            <a:avLst/>
          </a:prstGeom>
          <a:effectLst>
            <a:outerShdw blurRad="50800" dist="38100" dir="5400000" algn="t" rotWithShape="0">
              <a:schemeClr val="accent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340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绿色的灯光&#10;&#10;描述已自动生成">
            <a:extLst>
              <a:ext uri="{FF2B5EF4-FFF2-40B4-BE49-F238E27FC236}">
                <a16:creationId xmlns:a16="http://schemas.microsoft.com/office/drawing/2014/main" id="{CD759EE3-A2CC-4C47-38A9-6EBE07EF31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2810" y="3041372"/>
            <a:ext cx="3227033" cy="3227033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9884F7D9-8FE0-B895-8349-CD031EF3A1BD}"/>
              </a:ext>
            </a:extLst>
          </p:cNvPr>
          <p:cNvGrpSpPr/>
          <p:nvPr/>
        </p:nvGrpSpPr>
        <p:grpSpPr>
          <a:xfrm>
            <a:off x="823161" y="706788"/>
            <a:ext cx="4891839" cy="584775"/>
            <a:chOff x="994611" y="764662"/>
            <a:chExt cx="4891839" cy="58477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44635E7-C461-B81D-8E98-4DB7C97002F0}"/>
                </a:ext>
              </a:extLst>
            </p:cNvPr>
            <p:cNvSpPr txBox="1"/>
            <p:nvPr/>
          </p:nvSpPr>
          <p:spPr>
            <a:xfrm>
              <a:off x="1872927" y="764662"/>
              <a:ext cx="401352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9600"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41000">
                        <a:schemeClr val="accent2"/>
                      </a:gs>
                      <a:gs pos="100000">
                        <a:schemeClr val="accent1"/>
                      </a:gs>
                    </a:gsLst>
                    <a:lin ang="13500000" scaled="1"/>
                    <a:tileRect/>
                  </a:gradFill>
                  <a:effectLst>
                    <a:outerShdw blurRad="50800" dist="38100" dir="2700000" algn="tl" rotWithShape="0">
                      <a:schemeClr val="bg1">
                        <a:alpha val="50000"/>
                      </a:schemeClr>
                    </a:outerShdw>
                  </a:effectLst>
                  <a:latin typeface="汉仪滇黑 W" panose="00020600040101010101" pitchFamily="18" charset="-122"/>
                  <a:ea typeface="汉仪滇黑 W" panose="00020600040101010101" pitchFamily="18" charset="-122"/>
                </a:defRPr>
              </a:lvl1pPr>
            </a:lstStyle>
            <a:p>
              <a:r>
                <a:rPr lang="zh-CN" altLang="en-US" sz="3200" dirty="0">
                  <a:solidFill>
                    <a:schemeClr val="accent1">
                      <a:lumMod val="100000"/>
                    </a:schemeClr>
                  </a:solidFill>
                  <a:effectLst/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班级组织建设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2FD2DDB-32D3-1A61-74D8-42CC24493A85}"/>
                </a:ext>
              </a:extLst>
            </p:cNvPr>
            <p:cNvSpPr/>
            <p:nvPr/>
          </p:nvSpPr>
          <p:spPr>
            <a:xfrm>
              <a:off x="994611" y="810869"/>
              <a:ext cx="763360" cy="4229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04</a:t>
              </a:r>
              <a:endPara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5E2148F-C9ED-4105-A0F5-0C00E0D72F3F}"/>
              </a:ext>
            </a:extLst>
          </p:cNvPr>
          <p:cNvSpPr txBox="1"/>
          <p:nvPr/>
        </p:nvSpPr>
        <p:spPr>
          <a:xfrm>
            <a:off x="1055686" y="1734413"/>
            <a:ext cx="5040313" cy="51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介绍以下三方面的内容：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A73024F-4088-1411-AB62-AA1675E3958A}"/>
              </a:ext>
            </a:extLst>
          </p:cNvPr>
          <p:cNvSpPr/>
          <p:nvPr/>
        </p:nvSpPr>
        <p:spPr>
          <a:xfrm>
            <a:off x="1480449" y="2626804"/>
            <a:ext cx="1958556" cy="1958553"/>
          </a:xfrm>
          <a:prstGeom prst="ellipse">
            <a:avLst/>
          </a:prstGeom>
          <a:gradFill flip="none" rotWithShape="1">
            <a:gsLst>
              <a:gs pos="5800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" panose="00020600040101010101" pitchFamily="18" charset="-122"/>
                <a:sym typeface="思源宋体 CN" panose="02020400000000000000" pitchFamily="18" charset="-122"/>
              </a:rPr>
              <a:t>班级组织结构</a:t>
            </a:r>
          </a:p>
        </p:txBody>
      </p:sp>
      <p:sp>
        <p:nvSpPr>
          <p:cNvPr id="11" name="箭头: 五边形 10">
            <a:extLst>
              <a:ext uri="{FF2B5EF4-FFF2-40B4-BE49-F238E27FC236}">
                <a16:creationId xmlns:a16="http://schemas.microsoft.com/office/drawing/2014/main" id="{854B18F4-4170-505F-A114-6323A41BB329}"/>
              </a:ext>
            </a:extLst>
          </p:cNvPr>
          <p:cNvSpPr/>
          <p:nvPr/>
        </p:nvSpPr>
        <p:spPr>
          <a:xfrm>
            <a:off x="3634451" y="3077149"/>
            <a:ext cx="1286826" cy="1057862"/>
          </a:xfrm>
          <a:prstGeom prst="homePlate">
            <a:avLst>
              <a:gd name="adj" fmla="val 51439"/>
            </a:avLst>
          </a:prstGeom>
          <a:gradFill flip="none" rotWithShape="1">
            <a:gsLst>
              <a:gs pos="12000">
                <a:schemeClr val="accent1">
                  <a:lumMod val="100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91968DB-32E9-C608-801E-9BA7EC4D91B8}"/>
              </a:ext>
            </a:extLst>
          </p:cNvPr>
          <p:cNvSpPr/>
          <p:nvPr/>
        </p:nvSpPr>
        <p:spPr>
          <a:xfrm>
            <a:off x="5116723" y="2626804"/>
            <a:ext cx="1958556" cy="1958553"/>
          </a:xfrm>
          <a:prstGeom prst="ellipse">
            <a:avLst/>
          </a:prstGeom>
          <a:gradFill flip="none" rotWithShape="1">
            <a:gsLst>
              <a:gs pos="5800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" panose="00020600040101010101" pitchFamily="18" charset="-122"/>
                <a:sym typeface="思源宋体 CN" panose="02020400000000000000" pitchFamily="18" charset="-122"/>
              </a:rPr>
              <a:t>班干部的选拔和职责</a:t>
            </a:r>
          </a:p>
        </p:txBody>
      </p:sp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86FEF2B2-B30F-18FE-E596-B0CB3AD04F23}"/>
              </a:ext>
            </a:extLst>
          </p:cNvPr>
          <p:cNvSpPr/>
          <p:nvPr/>
        </p:nvSpPr>
        <p:spPr>
          <a:xfrm>
            <a:off x="7270725" y="3077149"/>
            <a:ext cx="1286826" cy="1057862"/>
          </a:xfrm>
          <a:prstGeom prst="homePlate">
            <a:avLst>
              <a:gd name="adj" fmla="val 51439"/>
            </a:avLst>
          </a:prstGeom>
          <a:gradFill flip="none" rotWithShape="1">
            <a:gsLst>
              <a:gs pos="12000">
                <a:schemeClr val="accent1">
                  <a:lumMod val="100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28939A8-A224-DE44-6032-990F6B4E0A1D}"/>
              </a:ext>
            </a:extLst>
          </p:cNvPr>
          <p:cNvSpPr/>
          <p:nvPr/>
        </p:nvSpPr>
        <p:spPr>
          <a:xfrm>
            <a:off x="8752996" y="2626804"/>
            <a:ext cx="1958556" cy="1958553"/>
          </a:xfrm>
          <a:prstGeom prst="ellipse">
            <a:avLst/>
          </a:prstGeom>
          <a:gradFill flip="none" rotWithShape="1">
            <a:gsLst>
              <a:gs pos="5800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" panose="00020600040101010101" pitchFamily="18" charset="-122"/>
                <a:sym typeface="思源宋体 CN" panose="02020400000000000000" pitchFamily="18" charset="-122"/>
              </a:rPr>
              <a:t>班级制度的制定和实施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B68E405-D13C-E459-3229-44F46190F70B}"/>
              </a:ext>
            </a:extLst>
          </p:cNvPr>
          <p:cNvSpPr txBox="1"/>
          <p:nvPr/>
        </p:nvSpPr>
        <p:spPr>
          <a:xfrm>
            <a:off x="1055686" y="4966454"/>
            <a:ext cx="10080627" cy="51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帮助新教师掌握班级组织建设的基本理论和实践技能。</a:t>
            </a:r>
          </a:p>
        </p:txBody>
      </p:sp>
    </p:spTree>
    <p:extLst>
      <p:ext uri="{BB962C8B-B14F-4D97-AF65-F5344CB8AC3E}">
        <p14:creationId xmlns:p14="http://schemas.microsoft.com/office/powerpoint/2010/main" val="281430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1" grpId="0" animBg="1"/>
      <p:bldP spid="12" grpId="0" animBg="1"/>
      <p:bldP spid="16" grpId="0" animBg="1"/>
      <p:bldP spid="17" grpId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58F87278-1B13-F797-27EE-602DD787446A}"/>
              </a:ext>
            </a:extLst>
          </p:cNvPr>
          <p:cNvGrpSpPr/>
          <p:nvPr/>
        </p:nvGrpSpPr>
        <p:grpSpPr>
          <a:xfrm>
            <a:off x="7980891" y="1946149"/>
            <a:ext cx="2924891" cy="1458343"/>
            <a:chOff x="2076145" y="1556852"/>
            <a:chExt cx="2924891" cy="1458343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EC32BD0-04E5-72FA-3E1F-6ED57765FCD1}"/>
                </a:ext>
              </a:extLst>
            </p:cNvPr>
            <p:cNvSpPr txBox="1"/>
            <p:nvPr/>
          </p:nvSpPr>
          <p:spPr>
            <a:xfrm>
              <a:off x="2076145" y="1556852"/>
              <a:ext cx="292489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schemeClr val="bg1">
                        <a:alpha val="50000"/>
                      </a:schemeClr>
                    </a:outerShdw>
                  </a:effectLst>
                  <a:latin typeface="Aa厚底黑" panose="00020600040101010101" pitchFamily="18" charset="-122"/>
                  <a:ea typeface="Aa厚底黑" panose="00020600040101010101" pitchFamily="18" charset="-122"/>
                  <a:sym typeface="思源宋体 CN" panose="02020400000000000000" pitchFamily="18" charset="-122"/>
                </a:rPr>
                <a:t>目录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948539C-6B25-90FD-B56C-8101B5A6A4F8}"/>
                </a:ext>
              </a:extLst>
            </p:cNvPr>
            <p:cNvSpPr txBox="1"/>
            <p:nvPr/>
          </p:nvSpPr>
          <p:spPr>
            <a:xfrm>
              <a:off x="2612170" y="2645863"/>
              <a:ext cx="1794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CONTENTS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E3FF7BFB-F557-C044-9295-90889E4336A1}"/>
              </a:ext>
            </a:extLst>
          </p:cNvPr>
          <p:cNvSpPr txBox="1"/>
          <p:nvPr/>
        </p:nvSpPr>
        <p:spPr>
          <a:xfrm>
            <a:off x="3949541" y="1423504"/>
            <a:ext cx="29248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600"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41000">
                      <a:schemeClr val="accent2"/>
                    </a:gs>
                    <a:gs pos="100000">
                      <a:schemeClr val="accent1"/>
                    </a:gs>
                  </a:gsLst>
                  <a:lin ang="13500000" scaled="1"/>
                  <a:tileRect/>
                </a:gradFill>
                <a:effectLst>
                  <a:outerShdw blurRad="50800" dist="38100" dir="2700000" algn="tl" rotWithShape="0">
                    <a:schemeClr val="bg1">
                      <a:alpha val="50000"/>
                    </a:schemeClr>
                  </a:outerShdw>
                </a:effectLst>
                <a:latin typeface="汉仪滇黑 W" panose="00020600040101010101" pitchFamily="18" charset="-122"/>
                <a:ea typeface="汉仪滇黑 W" panose="00020600040101010101" pitchFamily="18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" panose="02020400000000000000" pitchFamily="18" charset="-122"/>
              </a:rPr>
              <a:t>师德修养培训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2" name="矩形: 圆角 11">
            <a:extLst>
              <a:ext uri="{FF2B5EF4-FFF2-40B4-BE49-F238E27FC236}">
                <a16:creationId xmlns:a16="http://schemas.microsoft.com/office/drawing/2014/main" id="{F6FF19AF-C50C-C784-B750-79EF4391AD2A}"/>
              </a:ext>
            </a:extLst>
          </p:cNvPr>
          <p:cNvSpPr/>
          <p:nvPr/>
        </p:nvSpPr>
        <p:spPr>
          <a:xfrm>
            <a:off x="2887577" y="1468925"/>
            <a:ext cx="867791" cy="4939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5000">
                <a:schemeClr val="accent1">
                  <a:lumMod val="100000"/>
                </a:schemeClr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01</a:t>
            </a:r>
            <a:endParaRPr lang="zh-CN" altLang="en-US" sz="2400" dirty="0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6DE7C96-C90F-FE27-CAF6-EFEC1ED11437}"/>
              </a:ext>
            </a:extLst>
          </p:cNvPr>
          <p:cNvSpPr txBox="1"/>
          <p:nvPr/>
        </p:nvSpPr>
        <p:spPr>
          <a:xfrm>
            <a:off x="4979549" y="2191593"/>
            <a:ext cx="29248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41000">
                      <a:schemeClr val="accent2"/>
                    </a:gs>
                    <a:gs pos="100000">
                      <a:schemeClr val="accent1"/>
                    </a:gs>
                  </a:gsLst>
                  <a:lin ang="13500000" scaled="1"/>
                  <a:tileRect/>
                </a:gradFill>
                <a:effectLst>
                  <a:outerShdw blurRad="50800" dist="38100" dir="2700000" algn="tl" rotWithShape="0">
                    <a:schemeClr val="bg1">
                      <a:alpha val="50000"/>
                    </a:schemeClr>
                  </a:outerShdw>
                </a:effectLst>
                <a:latin typeface="汉仪滇黑 W" panose="00020600040101010101" pitchFamily="18" charset="-122"/>
                <a:ea typeface="汉仪滇黑 W" panose="00020600040101010101" pitchFamily="18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" panose="02020400000000000000" pitchFamily="18" charset="-122"/>
              </a:rPr>
              <a:t>教学常规训练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8" name="矩形: 圆角 15">
            <a:extLst>
              <a:ext uri="{FF2B5EF4-FFF2-40B4-BE49-F238E27FC236}">
                <a16:creationId xmlns:a16="http://schemas.microsoft.com/office/drawing/2014/main" id="{C3DE2543-54D4-1177-99F2-9B798235446A}"/>
              </a:ext>
            </a:extLst>
          </p:cNvPr>
          <p:cNvSpPr/>
          <p:nvPr/>
        </p:nvSpPr>
        <p:spPr>
          <a:xfrm>
            <a:off x="3917585" y="2237014"/>
            <a:ext cx="867791" cy="4939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5000">
                <a:schemeClr val="accent1">
                  <a:lumMod val="100000"/>
                </a:schemeClr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02</a:t>
            </a:r>
            <a:endParaRPr lang="zh-CN" altLang="en-US" sz="2400" dirty="0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478F29B-9C10-FD4E-C873-B02558963120}"/>
              </a:ext>
            </a:extLst>
          </p:cNvPr>
          <p:cNvSpPr txBox="1"/>
          <p:nvPr/>
        </p:nvSpPr>
        <p:spPr>
          <a:xfrm>
            <a:off x="3949541" y="2959682"/>
            <a:ext cx="36458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41000">
                      <a:schemeClr val="accent2"/>
                    </a:gs>
                    <a:gs pos="100000">
                      <a:schemeClr val="accent1"/>
                    </a:gs>
                  </a:gsLst>
                  <a:lin ang="13500000" scaled="1"/>
                  <a:tileRect/>
                </a:gradFill>
                <a:effectLst>
                  <a:outerShdw blurRad="50800" dist="38100" dir="2700000" algn="tl" rotWithShape="0">
                    <a:schemeClr val="bg1">
                      <a:alpha val="50000"/>
                    </a:schemeClr>
                  </a:outerShdw>
                </a:effectLst>
                <a:latin typeface="汉仪滇黑 W" panose="00020600040101010101" pitchFamily="18" charset="-122"/>
                <a:ea typeface="汉仪滇黑 W" panose="00020600040101010101" pitchFamily="18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" panose="02020400000000000000" pitchFamily="18" charset="-122"/>
              </a:rPr>
              <a:t>教育教学研究培训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31" name="矩形: 圆角 18">
            <a:extLst>
              <a:ext uri="{FF2B5EF4-FFF2-40B4-BE49-F238E27FC236}">
                <a16:creationId xmlns:a16="http://schemas.microsoft.com/office/drawing/2014/main" id="{009DC414-AE72-49F3-701B-16D800F89A32}"/>
              </a:ext>
            </a:extLst>
          </p:cNvPr>
          <p:cNvSpPr/>
          <p:nvPr/>
        </p:nvSpPr>
        <p:spPr>
          <a:xfrm>
            <a:off x="2887577" y="3005103"/>
            <a:ext cx="867791" cy="4939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5000">
                <a:schemeClr val="accent1">
                  <a:lumMod val="100000"/>
                </a:schemeClr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03</a:t>
            </a:r>
            <a:endParaRPr lang="zh-CN" altLang="en-US" sz="2400" dirty="0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E01451-C316-E686-0DDF-00711EB68B9A}"/>
              </a:ext>
            </a:extLst>
          </p:cNvPr>
          <p:cNvSpPr txBox="1"/>
          <p:nvPr/>
        </p:nvSpPr>
        <p:spPr>
          <a:xfrm>
            <a:off x="4979549" y="3727771"/>
            <a:ext cx="29425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41000">
                      <a:schemeClr val="accent2"/>
                    </a:gs>
                    <a:gs pos="100000">
                      <a:schemeClr val="accent1"/>
                    </a:gs>
                  </a:gsLst>
                  <a:lin ang="13500000" scaled="1"/>
                  <a:tileRect/>
                </a:gradFill>
                <a:effectLst>
                  <a:outerShdw blurRad="50800" dist="38100" dir="2700000" algn="tl" rotWithShape="0">
                    <a:schemeClr val="bg1">
                      <a:alpha val="50000"/>
                    </a:schemeClr>
                  </a:outerShdw>
                </a:effectLst>
                <a:latin typeface="汉仪滇黑 W" panose="00020600040101010101" pitchFamily="18" charset="-122"/>
                <a:ea typeface="汉仪滇黑 W" panose="00020600040101010101" pitchFamily="18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" panose="02020400000000000000" pitchFamily="18" charset="-122"/>
              </a:rPr>
              <a:t>班级管理培训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34" name="矩形: 圆角 25">
            <a:extLst>
              <a:ext uri="{FF2B5EF4-FFF2-40B4-BE49-F238E27FC236}">
                <a16:creationId xmlns:a16="http://schemas.microsoft.com/office/drawing/2014/main" id="{ED9BAEEB-61F8-A2E5-830B-189F4248FF21}"/>
              </a:ext>
            </a:extLst>
          </p:cNvPr>
          <p:cNvSpPr/>
          <p:nvPr/>
        </p:nvSpPr>
        <p:spPr>
          <a:xfrm>
            <a:off x="3917585" y="3773192"/>
            <a:ext cx="867791" cy="4939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5000">
                <a:schemeClr val="accent1">
                  <a:lumMod val="100000"/>
                </a:schemeClr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04</a:t>
            </a:r>
            <a:endParaRPr lang="zh-CN" altLang="en-US" sz="2400" dirty="0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88B9319-5CF0-85F5-28EA-A18833746B21}"/>
              </a:ext>
            </a:extLst>
          </p:cNvPr>
          <p:cNvSpPr txBox="1"/>
          <p:nvPr/>
        </p:nvSpPr>
        <p:spPr>
          <a:xfrm>
            <a:off x="3949541" y="4495859"/>
            <a:ext cx="29425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41000">
                      <a:schemeClr val="accent2"/>
                    </a:gs>
                    <a:gs pos="100000">
                      <a:schemeClr val="accent1"/>
                    </a:gs>
                  </a:gsLst>
                  <a:lin ang="13500000" scaled="1"/>
                  <a:tileRect/>
                </a:gradFill>
                <a:effectLst>
                  <a:outerShdw blurRad="50800" dist="38100" dir="2700000" algn="tl" rotWithShape="0">
                    <a:schemeClr val="bg1">
                      <a:alpha val="50000"/>
                    </a:schemeClr>
                  </a:outerShdw>
                </a:effectLst>
                <a:latin typeface="汉仪滇黑 W" panose="00020600040101010101" pitchFamily="18" charset="-122"/>
                <a:ea typeface="汉仪滇黑 W" panose="00020600040101010101" pitchFamily="18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" panose="02020400000000000000" pitchFamily="18" charset="-122"/>
              </a:rPr>
              <a:t>团队合作培训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37" name="矩形: 圆角 29">
            <a:extLst>
              <a:ext uri="{FF2B5EF4-FFF2-40B4-BE49-F238E27FC236}">
                <a16:creationId xmlns:a16="http://schemas.microsoft.com/office/drawing/2014/main" id="{474A37D4-8330-F9C2-67EF-E61211A2D873}"/>
              </a:ext>
            </a:extLst>
          </p:cNvPr>
          <p:cNvSpPr/>
          <p:nvPr/>
        </p:nvSpPr>
        <p:spPr>
          <a:xfrm>
            <a:off x="2887577" y="4541280"/>
            <a:ext cx="867791" cy="4939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5000">
                <a:schemeClr val="accent1">
                  <a:lumMod val="100000"/>
                </a:schemeClr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05</a:t>
            </a:r>
            <a:endParaRPr lang="zh-CN" altLang="en-US" sz="2400" dirty="0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2DBEAC91-90BD-CEB1-2207-7D01CE18AD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5349" y="3678248"/>
            <a:ext cx="2932282" cy="31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6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884F7D9-8FE0-B895-8349-CD031EF3A1BD}"/>
              </a:ext>
            </a:extLst>
          </p:cNvPr>
          <p:cNvGrpSpPr/>
          <p:nvPr/>
        </p:nvGrpSpPr>
        <p:grpSpPr>
          <a:xfrm>
            <a:off x="823161" y="706788"/>
            <a:ext cx="4891839" cy="584775"/>
            <a:chOff x="994611" y="764662"/>
            <a:chExt cx="4891839" cy="58477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44635E7-C461-B81D-8E98-4DB7C97002F0}"/>
                </a:ext>
              </a:extLst>
            </p:cNvPr>
            <p:cNvSpPr txBox="1"/>
            <p:nvPr/>
          </p:nvSpPr>
          <p:spPr>
            <a:xfrm>
              <a:off x="1872927" y="764662"/>
              <a:ext cx="401352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9600"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41000">
                        <a:schemeClr val="accent2"/>
                      </a:gs>
                      <a:gs pos="100000">
                        <a:schemeClr val="accent1"/>
                      </a:gs>
                    </a:gsLst>
                    <a:lin ang="13500000" scaled="1"/>
                    <a:tileRect/>
                  </a:gradFill>
                  <a:effectLst>
                    <a:outerShdw blurRad="50800" dist="38100" dir="2700000" algn="tl" rotWithShape="0">
                      <a:schemeClr val="bg1">
                        <a:alpha val="50000"/>
                      </a:schemeClr>
                    </a:outerShdw>
                  </a:effectLst>
                  <a:latin typeface="汉仪滇黑 W" panose="00020600040101010101" pitchFamily="18" charset="-122"/>
                  <a:ea typeface="汉仪滇黑 W" panose="00020600040101010101" pitchFamily="18" charset="-122"/>
                </a:defRPr>
              </a:lvl1pPr>
            </a:lstStyle>
            <a:p>
              <a:r>
                <a:rPr lang="zh-CN" altLang="en-US" sz="3200" dirty="0">
                  <a:solidFill>
                    <a:schemeClr val="accent1">
                      <a:lumMod val="100000"/>
                    </a:schemeClr>
                  </a:solidFill>
                  <a:effectLst/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班级日常管理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2FD2DDB-32D3-1A61-74D8-42CC24493A85}"/>
                </a:ext>
              </a:extLst>
            </p:cNvPr>
            <p:cNvSpPr/>
            <p:nvPr/>
          </p:nvSpPr>
          <p:spPr>
            <a:xfrm>
              <a:off x="994611" y="810869"/>
              <a:ext cx="763360" cy="4229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04</a:t>
              </a:r>
              <a:endPara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5E2148F-C9ED-4105-A0F5-0C00E0D72F3F}"/>
              </a:ext>
            </a:extLst>
          </p:cNvPr>
          <p:cNvSpPr txBox="1"/>
          <p:nvPr/>
        </p:nvSpPr>
        <p:spPr>
          <a:xfrm>
            <a:off x="1055686" y="1734413"/>
            <a:ext cx="5040313" cy="51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介绍班级日常管理的内容和方法，包括：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6A476DE-4BA8-CEF3-6A9A-EB788B8C78A1}"/>
              </a:ext>
            </a:extLst>
          </p:cNvPr>
          <p:cNvSpPr/>
          <p:nvPr/>
        </p:nvSpPr>
        <p:spPr>
          <a:xfrm>
            <a:off x="1867607" y="2594281"/>
            <a:ext cx="3459768" cy="511294"/>
          </a:xfrm>
          <a:prstGeom prst="roundRect">
            <a:avLst/>
          </a:prstGeom>
          <a:gradFill flip="none" rotWithShape="1">
            <a:gsLst>
              <a:gs pos="5800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" panose="00020600040101010101" pitchFamily="18" charset="-122"/>
                <a:sym typeface="思源宋体 CN" panose="02020400000000000000" pitchFamily="18" charset="-122"/>
              </a:rPr>
              <a:t>学生出勤管理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0745AD2-5CA8-632C-DD9A-D2DCDD4901D3}"/>
              </a:ext>
            </a:extLst>
          </p:cNvPr>
          <p:cNvSpPr/>
          <p:nvPr/>
        </p:nvSpPr>
        <p:spPr>
          <a:xfrm>
            <a:off x="1867607" y="3305065"/>
            <a:ext cx="3459768" cy="511294"/>
          </a:xfrm>
          <a:prstGeom prst="roundRect">
            <a:avLst/>
          </a:prstGeom>
          <a:gradFill flip="none" rotWithShape="1">
            <a:gsLst>
              <a:gs pos="5800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" panose="00020600040101010101" pitchFamily="18" charset="-122"/>
                <a:sym typeface="思源宋体 CN" panose="02020400000000000000" pitchFamily="18" charset="-122"/>
              </a:rPr>
              <a:t>班级卫生管理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429DCB4-A11F-2FB9-A565-C23E3B8F2CE1}"/>
              </a:ext>
            </a:extLst>
          </p:cNvPr>
          <p:cNvSpPr/>
          <p:nvPr/>
        </p:nvSpPr>
        <p:spPr>
          <a:xfrm>
            <a:off x="1867607" y="4015848"/>
            <a:ext cx="3459768" cy="511294"/>
          </a:xfrm>
          <a:prstGeom prst="roundRect">
            <a:avLst/>
          </a:prstGeom>
          <a:gradFill flip="none" rotWithShape="1">
            <a:gsLst>
              <a:gs pos="5800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" panose="00020600040101010101" pitchFamily="18" charset="-122"/>
                <a:sym typeface="思源宋体 CN" panose="02020400000000000000" pitchFamily="18" charset="-122"/>
              </a:rPr>
              <a:t>班级文化管理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028FE89-656F-D7C9-AA90-9AD43F098CE0}"/>
              </a:ext>
            </a:extLst>
          </p:cNvPr>
          <p:cNvSpPr txBox="1"/>
          <p:nvPr/>
        </p:nvSpPr>
        <p:spPr>
          <a:xfrm>
            <a:off x="1055686" y="4776327"/>
            <a:ext cx="5040313" cy="972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帮助新教师掌握班级日常管理的基本理论和实践技能！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BA4B5EC-F405-DAE8-B0C2-AFD04565B5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2000" y="1002249"/>
            <a:ext cx="4749799" cy="5194633"/>
          </a:xfrm>
          <a:prstGeom prst="rect">
            <a:avLst/>
          </a:prstGeom>
          <a:effectLst>
            <a:outerShdw blurRad="50800" dist="38100" dir="5400000" algn="t" rotWithShape="0">
              <a:schemeClr val="accent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70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13" grpId="0" animBg="1"/>
      <p:bldP spid="15" grpId="0" animBg="1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884F7D9-8FE0-B895-8349-CD031EF3A1BD}"/>
              </a:ext>
            </a:extLst>
          </p:cNvPr>
          <p:cNvGrpSpPr/>
          <p:nvPr/>
        </p:nvGrpSpPr>
        <p:grpSpPr>
          <a:xfrm>
            <a:off x="823161" y="706788"/>
            <a:ext cx="4891839" cy="584775"/>
            <a:chOff x="994611" y="764662"/>
            <a:chExt cx="4891839" cy="58477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44635E7-C461-B81D-8E98-4DB7C97002F0}"/>
                </a:ext>
              </a:extLst>
            </p:cNvPr>
            <p:cNvSpPr txBox="1"/>
            <p:nvPr/>
          </p:nvSpPr>
          <p:spPr>
            <a:xfrm>
              <a:off x="1872927" y="764662"/>
              <a:ext cx="401352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9600"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41000">
                        <a:schemeClr val="accent2"/>
                      </a:gs>
                      <a:gs pos="100000">
                        <a:schemeClr val="accent1"/>
                      </a:gs>
                    </a:gsLst>
                    <a:lin ang="13500000" scaled="1"/>
                    <a:tileRect/>
                  </a:gradFill>
                  <a:effectLst>
                    <a:outerShdw blurRad="50800" dist="38100" dir="2700000" algn="tl" rotWithShape="0">
                      <a:schemeClr val="bg1">
                        <a:alpha val="50000"/>
                      </a:schemeClr>
                    </a:outerShdw>
                  </a:effectLst>
                  <a:latin typeface="汉仪滇黑 W" panose="00020600040101010101" pitchFamily="18" charset="-122"/>
                  <a:ea typeface="汉仪滇黑 W" panose="00020600040101010101" pitchFamily="18" charset="-122"/>
                </a:defRPr>
              </a:lvl1pPr>
            </a:lstStyle>
            <a:p>
              <a:r>
                <a:rPr lang="zh-CN" altLang="en-US" sz="3200" dirty="0">
                  <a:solidFill>
                    <a:schemeClr val="accent1">
                      <a:lumMod val="100000"/>
                    </a:schemeClr>
                  </a:solidFill>
                  <a:effectLst/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班级教学管理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2FD2DDB-32D3-1A61-74D8-42CC24493A85}"/>
                </a:ext>
              </a:extLst>
            </p:cNvPr>
            <p:cNvSpPr/>
            <p:nvPr/>
          </p:nvSpPr>
          <p:spPr>
            <a:xfrm>
              <a:off x="994611" y="810869"/>
              <a:ext cx="763360" cy="4229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04</a:t>
              </a:r>
              <a:endPara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D104D73-62C1-1535-0352-7C422831463A}"/>
              </a:ext>
            </a:extLst>
          </p:cNvPr>
          <p:cNvGrpSpPr/>
          <p:nvPr/>
        </p:nvGrpSpPr>
        <p:grpSpPr>
          <a:xfrm>
            <a:off x="7500729" y="1877382"/>
            <a:ext cx="3635582" cy="4234528"/>
            <a:chOff x="7500729" y="1877382"/>
            <a:chExt cx="3635582" cy="4234528"/>
          </a:xfrm>
        </p:grpSpPr>
        <p:sp>
          <p:nvSpPr>
            <p:cNvPr id="18" name="矩形: 对角圆角 17">
              <a:extLst>
                <a:ext uri="{FF2B5EF4-FFF2-40B4-BE49-F238E27FC236}">
                  <a16:creationId xmlns:a16="http://schemas.microsoft.com/office/drawing/2014/main" id="{B1AA1CDD-51FE-1A35-9348-81990A53F260}"/>
                </a:ext>
              </a:extLst>
            </p:cNvPr>
            <p:cNvSpPr/>
            <p:nvPr/>
          </p:nvSpPr>
          <p:spPr>
            <a:xfrm>
              <a:off x="7500729" y="1877382"/>
              <a:ext cx="3635582" cy="4063617"/>
            </a:xfrm>
            <a:prstGeom prst="round2DiagRect">
              <a:avLst>
                <a:gd name="adj1" fmla="val 0"/>
                <a:gd name="adj2" fmla="val 6038"/>
              </a:avLst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EFDD6"/>
                </a:gs>
              </a:gsLst>
              <a:lin ang="16200000" scaled="1"/>
              <a:tileRect/>
            </a:gradFill>
            <a:ln>
              <a:solidFill>
                <a:schemeClr val="accent1">
                  <a:lumMod val="100000"/>
                </a:schemeClr>
              </a:solidFill>
            </a:ln>
            <a:effectLst>
              <a:outerShdw blurRad="127000" dist="38100" dir="5400000" sx="101000" sy="101000" algn="t" rotWithShape="0">
                <a:schemeClr val="accent1">
                  <a:lumMod val="20000"/>
                  <a:lumOff val="80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4B0E7C9-80B1-CB9C-B4B7-C0DF7B646490}"/>
                </a:ext>
              </a:extLst>
            </p:cNvPr>
            <p:cNvSpPr txBox="1"/>
            <p:nvPr/>
          </p:nvSpPr>
          <p:spPr>
            <a:xfrm>
              <a:off x="7937500" y="3088968"/>
              <a:ext cx="3100585" cy="874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帮助新教师掌握班级教学管理的基本理论和实践技能。</a:t>
              </a:r>
            </a:p>
          </p:txBody>
        </p:sp>
        <p:pic>
          <p:nvPicPr>
            <p:cNvPr id="30" name="图片 29" descr="白色的游戏机&#10;&#10;低可信度描述已自动生成">
              <a:extLst>
                <a:ext uri="{FF2B5EF4-FFF2-40B4-BE49-F238E27FC236}">
                  <a16:creationId xmlns:a16="http://schemas.microsoft.com/office/drawing/2014/main" id="{FECFA1D0-7759-7825-A3E4-8746DAEBB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3341" y="4167123"/>
              <a:ext cx="1944787" cy="1944787"/>
            </a:xfrm>
            <a:prstGeom prst="rect">
              <a:avLst/>
            </a:prstGeom>
          </p:spPr>
        </p:pic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5E0EB8E5-9A58-3B5F-4C96-6F6F830E2110}"/>
                </a:ext>
              </a:extLst>
            </p:cNvPr>
            <p:cNvGrpSpPr/>
            <p:nvPr/>
          </p:nvGrpSpPr>
          <p:grpSpPr>
            <a:xfrm>
              <a:off x="9031470" y="2191139"/>
              <a:ext cx="805134" cy="805133"/>
              <a:chOff x="9031470" y="2191139"/>
              <a:chExt cx="805134" cy="805133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96BF26C-5DCB-A801-07AD-39578B18682D}"/>
                  </a:ext>
                </a:extLst>
              </p:cNvPr>
              <p:cNvSpPr/>
              <p:nvPr/>
            </p:nvSpPr>
            <p:spPr>
              <a:xfrm>
                <a:off x="9031470" y="2191139"/>
                <a:ext cx="805134" cy="805133"/>
              </a:xfrm>
              <a:prstGeom prst="ellipse">
                <a:avLst/>
              </a:prstGeom>
              <a:gradFill flip="none" rotWithShape="1">
                <a:gsLst>
                  <a:gs pos="58000">
                    <a:schemeClr val="accent1">
                      <a:lumMod val="10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endParaRPr>
              </a:p>
            </p:txBody>
          </p:sp>
          <p:pic>
            <p:nvPicPr>
              <p:cNvPr id="32" name="图形 31" descr="气球 纯色填充">
                <a:extLst>
                  <a:ext uri="{FF2B5EF4-FFF2-40B4-BE49-F238E27FC236}">
                    <a16:creationId xmlns:a16="http://schemas.microsoft.com/office/drawing/2014/main" id="{BAB2C3E1-D5D1-9AC1-3EA6-B718E71579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167937" y="2327605"/>
                <a:ext cx="532200" cy="532200"/>
              </a:xfrm>
              <a:prstGeom prst="rect">
                <a:avLst/>
              </a:prstGeom>
            </p:spPr>
          </p:pic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390439B-5060-960F-2B0F-415E43C73297}"/>
              </a:ext>
            </a:extLst>
          </p:cNvPr>
          <p:cNvGrpSpPr/>
          <p:nvPr/>
        </p:nvGrpSpPr>
        <p:grpSpPr>
          <a:xfrm>
            <a:off x="1055689" y="1877382"/>
            <a:ext cx="3635582" cy="4063617"/>
            <a:chOff x="1055689" y="1877382"/>
            <a:chExt cx="3635582" cy="4063617"/>
          </a:xfrm>
        </p:grpSpPr>
        <p:sp>
          <p:nvSpPr>
            <p:cNvPr id="17" name="矩形: 对角圆角 16">
              <a:extLst>
                <a:ext uri="{FF2B5EF4-FFF2-40B4-BE49-F238E27FC236}">
                  <a16:creationId xmlns:a16="http://schemas.microsoft.com/office/drawing/2014/main" id="{377212DB-ACF3-346F-2287-BA6E2F99F8E3}"/>
                </a:ext>
              </a:extLst>
            </p:cNvPr>
            <p:cNvSpPr/>
            <p:nvPr/>
          </p:nvSpPr>
          <p:spPr>
            <a:xfrm>
              <a:off x="1055689" y="1877382"/>
              <a:ext cx="3635582" cy="4063617"/>
            </a:xfrm>
            <a:prstGeom prst="round2DiagRect">
              <a:avLst>
                <a:gd name="adj1" fmla="val 0"/>
                <a:gd name="adj2" fmla="val 6038"/>
              </a:avLst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EFDD6"/>
                </a:gs>
              </a:gsLst>
              <a:lin ang="16200000" scaled="1"/>
              <a:tileRect/>
            </a:gradFill>
            <a:ln>
              <a:solidFill>
                <a:schemeClr val="accent1">
                  <a:lumMod val="100000"/>
                </a:schemeClr>
              </a:solidFill>
            </a:ln>
            <a:effectLst>
              <a:outerShdw blurRad="127000" dist="38100" dir="5400000" sx="101000" sy="101000" algn="t" rotWithShape="0">
                <a:schemeClr val="accent1">
                  <a:lumMod val="20000"/>
                  <a:lumOff val="80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08C7885-C758-1525-627B-890D4637BAC4}"/>
                </a:ext>
              </a:extLst>
            </p:cNvPr>
            <p:cNvSpPr txBox="1"/>
            <p:nvPr/>
          </p:nvSpPr>
          <p:spPr>
            <a:xfrm>
              <a:off x="1153916" y="3088968"/>
              <a:ext cx="2638600" cy="21266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介绍班级教学管理的内容和方法，包括教学计划和进度的制定与安排、学生学习评估、教学资源的管理等方面的内容；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B03D7364-9155-8370-D780-3D52CE33C0BD}"/>
                </a:ext>
              </a:extLst>
            </p:cNvPr>
            <p:cNvGrpSpPr/>
            <p:nvPr/>
          </p:nvGrpSpPr>
          <p:grpSpPr>
            <a:xfrm>
              <a:off x="2070649" y="2191139"/>
              <a:ext cx="805134" cy="805133"/>
              <a:chOff x="2070649" y="2191139"/>
              <a:chExt cx="805134" cy="805133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FB347C2A-8000-844F-966D-6ABBA711C273}"/>
                  </a:ext>
                </a:extLst>
              </p:cNvPr>
              <p:cNvSpPr/>
              <p:nvPr/>
            </p:nvSpPr>
            <p:spPr>
              <a:xfrm>
                <a:off x="2070649" y="2191139"/>
                <a:ext cx="805134" cy="805133"/>
              </a:xfrm>
              <a:prstGeom prst="ellipse">
                <a:avLst/>
              </a:prstGeom>
              <a:gradFill flip="none" rotWithShape="1">
                <a:gsLst>
                  <a:gs pos="58000">
                    <a:schemeClr val="accent1">
                      <a:lumMod val="10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endParaRPr>
              </a:p>
            </p:txBody>
          </p:sp>
          <p:pic>
            <p:nvPicPr>
              <p:cNvPr id="34" name="图形 33" descr="美洲雀 纯色填充">
                <a:extLst>
                  <a:ext uri="{FF2B5EF4-FFF2-40B4-BE49-F238E27FC236}">
                    <a16:creationId xmlns:a16="http://schemas.microsoft.com/office/drawing/2014/main" id="{A0D47609-6307-F634-0B75-07184BE64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07116" y="2327605"/>
                <a:ext cx="532200" cy="532200"/>
              </a:xfrm>
              <a:prstGeom prst="rect">
                <a:avLst/>
              </a:prstGeom>
            </p:spPr>
          </p:pic>
        </p:grp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6A67B9ED-B01B-1119-FBC7-D441E07D741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0743" y="2011184"/>
            <a:ext cx="4528334" cy="4528334"/>
          </a:xfrm>
          <a:prstGeom prst="rect">
            <a:avLst/>
          </a:prstGeom>
          <a:effectLst>
            <a:outerShdw blurRad="50800" dist="38100" dir="5400000" algn="t" rotWithShape="0">
              <a:schemeClr val="accent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295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游戏机里面的人物&#10;&#10;中度可信度描述已自动生成">
            <a:extLst>
              <a:ext uri="{FF2B5EF4-FFF2-40B4-BE49-F238E27FC236}">
                <a16:creationId xmlns:a16="http://schemas.microsoft.com/office/drawing/2014/main" id="{471C7F80-E2C7-7752-616A-C741B7EB96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7" t="36228" r="17739" b="27213"/>
          <a:stretch/>
        </p:blipFill>
        <p:spPr>
          <a:xfrm>
            <a:off x="7225669" y="913555"/>
            <a:ext cx="4772221" cy="215254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9884F7D9-8FE0-B895-8349-CD031EF3A1BD}"/>
              </a:ext>
            </a:extLst>
          </p:cNvPr>
          <p:cNvGrpSpPr/>
          <p:nvPr/>
        </p:nvGrpSpPr>
        <p:grpSpPr>
          <a:xfrm>
            <a:off x="823161" y="706788"/>
            <a:ext cx="4891839" cy="584775"/>
            <a:chOff x="994611" y="764662"/>
            <a:chExt cx="4891839" cy="58477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44635E7-C461-B81D-8E98-4DB7C97002F0}"/>
                </a:ext>
              </a:extLst>
            </p:cNvPr>
            <p:cNvSpPr txBox="1"/>
            <p:nvPr/>
          </p:nvSpPr>
          <p:spPr>
            <a:xfrm>
              <a:off x="1872927" y="764662"/>
              <a:ext cx="401352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9600"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41000">
                        <a:schemeClr val="accent2"/>
                      </a:gs>
                      <a:gs pos="100000">
                        <a:schemeClr val="accent1"/>
                      </a:gs>
                    </a:gsLst>
                    <a:lin ang="13500000" scaled="1"/>
                    <a:tileRect/>
                  </a:gradFill>
                  <a:effectLst>
                    <a:outerShdw blurRad="50800" dist="38100" dir="2700000" algn="tl" rotWithShape="0">
                      <a:schemeClr val="bg1">
                        <a:alpha val="50000"/>
                      </a:schemeClr>
                    </a:outerShdw>
                  </a:effectLst>
                  <a:latin typeface="汉仪滇黑 W" panose="00020600040101010101" pitchFamily="18" charset="-122"/>
                  <a:ea typeface="汉仪滇黑 W" panose="00020600040101010101" pitchFamily="18" charset="-122"/>
                </a:defRPr>
              </a:lvl1pPr>
            </a:lstStyle>
            <a:p>
              <a:r>
                <a:rPr lang="zh-CN" altLang="en-US" sz="3200" dirty="0">
                  <a:solidFill>
                    <a:schemeClr val="accent1">
                      <a:lumMod val="100000"/>
                    </a:schemeClr>
                  </a:solidFill>
                  <a:effectLst/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班级德育管理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2FD2DDB-32D3-1A61-74D8-42CC24493A85}"/>
                </a:ext>
              </a:extLst>
            </p:cNvPr>
            <p:cNvSpPr/>
            <p:nvPr/>
          </p:nvSpPr>
          <p:spPr>
            <a:xfrm>
              <a:off x="994611" y="810869"/>
              <a:ext cx="763360" cy="4229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04</a:t>
              </a:r>
              <a:endPara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8A1E82F-5081-6C2E-BCCC-2F031CFB53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8250" y="1662700"/>
            <a:ext cx="4880070" cy="4862989"/>
          </a:xfrm>
          <a:prstGeom prst="rect">
            <a:avLst/>
          </a:prstGeom>
          <a:effectLst>
            <a:outerShdw blurRad="50800" dist="38100" dir="5400000" algn="t" rotWithShape="0">
              <a:schemeClr val="accent1">
                <a:alpha val="40000"/>
              </a:scheme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05F5E3F-F539-A132-7D38-961BC8381D3A}"/>
              </a:ext>
            </a:extLst>
          </p:cNvPr>
          <p:cNvSpPr txBox="1"/>
          <p:nvPr/>
        </p:nvSpPr>
        <p:spPr>
          <a:xfrm>
            <a:off x="1801616" y="3158791"/>
            <a:ext cx="4933318" cy="1711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" panose="00020600040101010101" pitchFamily="18" charset="-122"/>
                <a:sym typeface="思源宋体 CN" panose="02020400000000000000" pitchFamily="18" charset="-122"/>
              </a:rPr>
              <a:t>介绍班级德育管理的内容和方法，包括学生思想道德教育、心理健康教育、法制教育等方面的内容，帮助新教师掌握班级德育管理的基本理论和实践技能。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F495FDD-6931-4F0A-D69E-53D716B0C279}"/>
              </a:ext>
            </a:extLst>
          </p:cNvPr>
          <p:cNvGrpSpPr/>
          <p:nvPr/>
        </p:nvGrpSpPr>
        <p:grpSpPr>
          <a:xfrm>
            <a:off x="1801616" y="2260962"/>
            <a:ext cx="805134" cy="805133"/>
            <a:chOff x="6183116" y="2527662"/>
            <a:chExt cx="805134" cy="805133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771E0B7-AC24-75E8-79CE-128C116AE893}"/>
                </a:ext>
              </a:extLst>
            </p:cNvPr>
            <p:cNvSpPr/>
            <p:nvPr/>
          </p:nvSpPr>
          <p:spPr>
            <a:xfrm>
              <a:off x="6183116" y="2527662"/>
              <a:ext cx="805134" cy="805133"/>
            </a:xfrm>
            <a:prstGeom prst="ellipse">
              <a:avLst/>
            </a:prstGeom>
            <a:gradFill flip="none" rotWithShape="1">
              <a:gsLst>
                <a:gs pos="58000">
                  <a:schemeClr val="accent1">
                    <a:lumMod val="10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" panose="00020600040101010101" pitchFamily="18" charset="-122"/>
                <a:sym typeface="思源宋体 CN" panose="02020400000000000000" pitchFamily="18" charset="-122"/>
              </a:endParaRPr>
            </a:p>
          </p:txBody>
        </p:sp>
        <p:pic>
          <p:nvPicPr>
            <p:cNvPr id="15" name="图形 14" descr="鸽子 纯色填充">
              <a:extLst>
                <a:ext uri="{FF2B5EF4-FFF2-40B4-BE49-F238E27FC236}">
                  <a16:creationId xmlns:a16="http://schemas.microsoft.com/office/drawing/2014/main" id="{43A7D863-E12E-30A1-B327-5422427E7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12357" y="2656902"/>
              <a:ext cx="546652" cy="546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512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884F7D9-8FE0-B895-8349-CD031EF3A1BD}"/>
              </a:ext>
            </a:extLst>
          </p:cNvPr>
          <p:cNvGrpSpPr/>
          <p:nvPr/>
        </p:nvGrpSpPr>
        <p:grpSpPr>
          <a:xfrm>
            <a:off x="823161" y="706788"/>
            <a:ext cx="4891839" cy="584775"/>
            <a:chOff x="994611" y="764662"/>
            <a:chExt cx="4891839" cy="58477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44635E7-C461-B81D-8E98-4DB7C97002F0}"/>
                </a:ext>
              </a:extLst>
            </p:cNvPr>
            <p:cNvSpPr txBox="1"/>
            <p:nvPr/>
          </p:nvSpPr>
          <p:spPr>
            <a:xfrm>
              <a:off x="1872927" y="764662"/>
              <a:ext cx="401352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9600"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41000">
                        <a:schemeClr val="accent2"/>
                      </a:gs>
                      <a:gs pos="100000">
                        <a:schemeClr val="accent1"/>
                      </a:gs>
                    </a:gsLst>
                    <a:lin ang="13500000" scaled="1"/>
                    <a:tileRect/>
                  </a:gradFill>
                  <a:effectLst>
                    <a:outerShdw blurRad="50800" dist="38100" dir="2700000" algn="tl" rotWithShape="0">
                      <a:schemeClr val="bg1">
                        <a:alpha val="50000"/>
                      </a:schemeClr>
                    </a:outerShdw>
                  </a:effectLst>
                  <a:latin typeface="汉仪滇黑 W" panose="00020600040101010101" pitchFamily="18" charset="-122"/>
                  <a:ea typeface="汉仪滇黑 W" panose="00020600040101010101" pitchFamily="18" charset="-122"/>
                </a:defRPr>
              </a:lvl1pPr>
            </a:lstStyle>
            <a:p>
              <a:r>
                <a:rPr lang="zh-CN" altLang="en-US" sz="3200" dirty="0">
                  <a:solidFill>
                    <a:schemeClr val="accent1">
                      <a:lumMod val="100000"/>
                    </a:schemeClr>
                  </a:solidFill>
                  <a:effectLst/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班级家长工作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2FD2DDB-32D3-1A61-74D8-42CC24493A85}"/>
                </a:ext>
              </a:extLst>
            </p:cNvPr>
            <p:cNvSpPr/>
            <p:nvPr/>
          </p:nvSpPr>
          <p:spPr>
            <a:xfrm>
              <a:off x="994611" y="810869"/>
              <a:ext cx="763360" cy="4229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04</a:t>
              </a:r>
              <a:endPara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sp>
        <p:nvSpPr>
          <p:cNvPr id="12" name="矩形: 对角圆角 11">
            <a:extLst>
              <a:ext uri="{FF2B5EF4-FFF2-40B4-BE49-F238E27FC236}">
                <a16:creationId xmlns:a16="http://schemas.microsoft.com/office/drawing/2014/main" id="{E4C8BAB3-53FF-317B-F3E6-CC2E538A4292}"/>
              </a:ext>
            </a:extLst>
          </p:cNvPr>
          <p:cNvSpPr/>
          <p:nvPr/>
        </p:nvSpPr>
        <p:spPr>
          <a:xfrm flipH="1">
            <a:off x="1625477" y="2061053"/>
            <a:ext cx="8941047" cy="3524110"/>
          </a:xfrm>
          <a:prstGeom prst="round2DiagRect">
            <a:avLst/>
          </a:prstGeom>
          <a:gradFill flip="none" rotWithShape="1">
            <a:gsLst>
              <a:gs pos="6400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3AB8597-24B4-CBD8-95A9-584A4C4721C6}"/>
              </a:ext>
            </a:extLst>
          </p:cNvPr>
          <p:cNvGrpSpPr/>
          <p:nvPr/>
        </p:nvGrpSpPr>
        <p:grpSpPr>
          <a:xfrm>
            <a:off x="2261747" y="2568348"/>
            <a:ext cx="3453253" cy="2509520"/>
            <a:chOff x="2261747" y="2342665"/>
            <a:chExt cx="3453253" cy="250952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119198F-CFF6-C495-8F36-F0FB7CB80FAD}"/>
                </a:ext>
              </a:extLst>
            </p:cNvPr>
            <p:cNvSpPr txBox="1"/>
            <p:nvPr/>
          </p:nvSpPr>
          <p:spPr>
            <a:xfrm>
              <a:off x="2261747" y="3141011"/>
              <a:ext cx="3453253" cy="17111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介绍班级家长工作的内容和方法，包括家长会组织、家长沟通、家访等方面的内容，帮助新教师掌握班级家长工作的方法和技巧。</a:t>
              </a:r>
            </a:p>
          </p:txBody>
        </p:sp>
        <p:pic>
          <p:nvPicPr>
            <p:cNvPr id="21" name="图形 20" descr="弓 纯色填充">
              <a:extLst>
                <a:ext uri="{FF2B5EF4-FFF2-40B4-BE49-F238E27FC236}">
                  <a16:creationId xmlns:a16="http://schemas.microsoft.com/office/drawing/2014/main" id="{23550C2E-0008-7133-C6CE-E5445C73F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61747" y="2342665"/>
              <a:ext cx="914400" cy="914400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10718A0-86D2-2445-0DE2-6248A74BBE33}"/>
              </a:ext>
            </a:extLst>
          </p:cNvPr>
          <p:cNvGrpSpPr/>
          <p:nvPr/>
        </p:nvGrpSpPr>
        <p:grpSpPr>
          <a:xfrm>
            <a:off x="4048760" y="2312216"/>
            <a:ext cx="2025875" cy="151355"/>
            <a:chOff x="4048760" y="2200456"/>
            <a:chExt cx="2025875" cy="151355"/>
          </a:xfrm>
          <a:solidFill>
            <a:schemeClr val="bg1">
              <a:alpha val="40000"/>
            </a:schemeClr>
          </a:solidFill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B359A768-1CEB-7C67-521D-3D0B03DCC989}"/>
                </a:ext>
              </a:extLst>
            </p:cNvPr>
            <p:cNvSpPr/>
            <p:nvPr/>
          </p:nvSpPr>
          <p:spPr>
            <a:xfrm>
              <a:off x="5923280" y="2200456"/>
              <a:ext cx="151355" cy="1513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3876D10A-A0DD-7403-22D0-CC4D49ED3C01}"/>
                </a:ext>
              </a:extLst>
            </p:cNvPr>
            <p:cNvSpPr/>
            <p:nvPr/>
          </p:nvSpPr>
          <p:spPr>
            <a:xfrm>
              <a:off x="5715000" y="2200456"/>
              <a:ext cx="151355" cy="1513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337D96B-07B5-B8B2-0E29-3C998C88E30E}"/>
                </a:ext>
              </a:extLst>
            </p:cNvPr>
            <p:cNvSpPr/>
            <p:nvPr/>
          </p:nvSpPr>
          <p:spPr>
            <a:xfrm>
              <a:off x="5506720" y="2200456"/>
              <a:ext cx="151355" cy="1513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88EE48A-899F-C21F-5034-335A4B3A329A}"/>
                </a:ext>
              </a:extLst>
            </p:cNvPr>
            <p:cNvSpPr/>
            <p:nvPr/>
          </p:nvSpPr>
          <p:spPr>
            <a:xfrm>
              <a:off x="5298440" y="2200456"/>
              <a:ext cx="151355" cy="1513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F2FA71A4-4FB5-C475-AB55-196DDAB0F336}"/>
                </a:ext>
              </a:extLst>
            </p:cNvPr>
            <p:cNvSpPr/>
            <p:nvPr/>
          </p:nvSpPr>
          <p:spPr>
            <a:xfrm>
              <a:off x="5090160" y="2200456"/>
              <a:ext cx="151355" cy="1513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959DA85-7990-6D0F-9D69-B054A8434FC9}"/>
                </a:ext>
              </a:extLst>
            </p:cNvPr>
            <p:cNvSpPr/>
            <p:nvPr/>
          </p:nvSpPr>
          <p:spPr>
            <a:xfrm>
              <a:off x="4881880" y="2200456"/>
              <a:ext cx="151355" cy="1513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AA4CBFD-9954-7FD1-35BA-B0A9B66BA6F7}"/>
                </a:ext>
              </a:extLst>
            </p:cNvPr>
            <p:cNvSpPr/>
            <p:nvPr/>
          </p:nvSpPr>
          <p:spPr>
            <a:xfrm>
              <a:off x="4673600" y="2200456"/>
              <a:ext cx="151355" cy="1513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CAB8015C-3E01-60B2-2ADF-75843E95393E}"/>
                </a:ext>
              </a:extLst>
            </p:cNvPr>
            <p:cNvSpPr/>
            <p:nvPr/>
          </p:nvSpPr>
          <p:spPr>
            <a:xfrm>
              <a:off x="4465320" y="2200456"/>
              <a:ext cx="151355" cy="1513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2A22E449-E9CD-F7C6-F807-F9623C6993CB}"/>
                </a:ext>
              </a:extLst>
            </p:cNvPr>
            <p:cNvSpPr/>
            <p:nvPr/>
          </p:nvSpPr>
          <p:spPr>
            <a:xfrm>
              <a:off x="4257040" y="2200456"/>
              <a:ext cx="151355" cy="1513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622B1825-E520-A3E3-24E4-992E5597A3E8}"/>
                </a:ext>
              </a:extLst>
            </p:cNvPr>
            <p:cNvSpPr/>
            <p:nvPr/>
          </p:nvSpPr>
          <p:spPr>
            <a:xfrm>
              <a:off x="4048760" y="2200456"/>
              <a:ext cx="151355" cy="1513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697D49B-D3CC-63FD-0CF0-A912F67E7C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2" y="1272837"/>
            <a:ext cx="4700045" cy="470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9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08177B7-A020-80C4-C697-36AE303A4BF7}"/>
              </a:ext>
            </a:extLst>
          </p:cNvPr>
          <p:cNvSpPr txBox="1"/>
          <p:nvPr/>
        </p:nvSpPr>
        <p:spPr>
          <a:xfrm>
            <a:off x="1041172" y="2477716"/>
            <a:ext cx="1008062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9600"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41000">
                      <a:schemeClr val="accent2"/>
                    </a:gs>
                    <a:gs pos="100000">
                      <a:schemeClr val="accent1"/>
                    </a:gs>
                  </a:gsLst>
                  <a:lin ang="13500000" scaled="1"/>
                  <a:tileRect/>
                </a:gradFill>
                <a:effectLst>
                  <a:outerShdw blurRad="50800" dist="38100" dir="2700000" algn="tl" rotWithShape="0">
                    <a:schemeClr val="bg1">
                      <a:alpha val="50000"/>
                    </a:schemeClr>
                  </a:outerShdw>
                </a:effectLst>
                <a:latin typeface="汉仪滇黑 W" panose="00020600040101010101" pitchFamily="18" charset="-122"/>
                <a:ea typeface="汉仪滇黑 W" panose="00020600040101010101" pitchFamily="18" charset="-122"/>
              </a:defRPr>
            </a:lvl1pPr>
          </a:lstStyle>
          <a:p>
            <a:r>
              <a:rPr lang="zh-CN" altLang="en-US" sz="8800">
                <a:ln>
                  <a:solidFill>
                    <a:schemeClr val="bg1"/>
                  </a:solidFill>
                </a:ln>
                <a:gradFill flip="none" rotWithShape="1">
                  <a:gsLst>
                    <a:gs pos="13000">
                      <a:srgbClr val="4D7B4A"/>
                    </a:gs>
                    <a:gs pos="100000">
                      <a:srgbClr val="1B763A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srgbClr val="1B763A">
                      <a:alpha val="50000"/>
                    </a:srgbClr>
                  </a:outerShdw>
                </a:effectLst>
                <a:latin typeface="Aa厚底黑" panose="00020600040101010101" pitchFamily="18" charset="-122"/>
                <a:ea typeface="Aa厚底黑" panose="00020600040101010101" pitchFamily="18" charset="-122"/>
                <a:sym typeface="思源宋体 CN" panose="02020400000000000000" pitchFamily="18" charset="-122"/>
              </a:rPr>
              <a:t>团队合作培训</a:t>
            </a:r>
            <a:endParaRPr lang="en-US" altLang="zh-CN" sz="8800" dirty="0">
              <a:ln>
                <a:solidFill>
                  <a:schemeClr val="bg1"/>
                </a:solidFill>
              </a:ln>
              <a:gradFill flip="none" rotWithShape="1">
                <a:gsLst>
                  <a:gs pos="13000">
                    <a:srgbClr val="4D7B4A"/>
                  </a:gs>
                  <a:gs pos="100000">
                    <a:srgbClr val="1B763A"/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srgbClr val="1B763A">
                    <a:alpha val="50000"/>
                  </a:srgbClr>
                </a:outerShdw>
              </a:effectLst>
              <a:latin typeface="Aa厚底黑" panose="00020600040101010101" pitchFamily="18" charset="-122"/>
              <a:ea typeface="Aa厚底黑" panose="00020600040101010101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4" name="矩形: 圆角 3">
            <a:extLst>
              <a:ext uri="{FF2B5EF4-FFF2-40B4-BE49-F238E27FC236}">
                <a16:creationId xmlns:a16="http://schemas.microsoft.com/office/drawing/2014/main" id="{636457E4-B536-5A04-787D-4814E7BC3C41}"/>
              </a:ext>
            </a:extLst>
          </p:cNvPr>
          <p:cNvSpPr/>
          <p:nvPr/>
        </p:nvSpPr>
        <p:spPr>
          <a:xfrm>
            <a:off x="4347935" y="1568300"/>
            <a:ext cx="3467099" cy="7884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5000">
                <a:schemeClr val="accent1">
                  <a:lumMod val="100000"/>
                </a:schemeClr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PART 05</a:t>
            </a:r>
            <a:endParaRPr lang="zh-CN" altLang="en-US" sz="4000" b="1" dirty="0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FB4C97F-706B-9877-8A0A-73FC12933C13}"/>
              </a:ext>
            </a:extLst>
          </p:cNvPr>
          <p:cNvSpPr txBox="1"/>
          <p:nvPr/>
        </p:nvSpPr>
        <p:spPr>
          <a:xfrm>
            <a:off x="2686582" y="3829961"/>
            <a:ext cx="6789804" cy="700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教师是学生学习的榜样和模仿的对象，因此教师要注意自己的形象，做到言行一致、以身作则、严于律己，用自己的人格魅力和良好的行为习惯去影响学生。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18A1E82F-5081-6C2E-BCCC-2F031CFB53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097495"/>
            <a:ext cx="3773714" cy="3760505"/>
          </a:xfrm>
          <a:prstGeom prst="rect">
            <a:avLst/>
          </a:prstGeom>
          <a:effectLst>
            <a:outerShdw blurRad="50800" dist="38100" dir="5400000" algn="t" rotWithShape="0">
              <a:schemeClr val="accent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085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884F7D9-8FE0-B895-8349-CD031EF3A1BD}"/>
              </a:ext>
            </a:extLst>
          </p:cNvPr>
          <p:cNvGrpSpPr/>
          <p:nvPr/>
        </p:nvGrpSpPr>
        <p:grpSpPr>
          <a:xfrm>
            <a:off x="823161" y="706788"/>
            <a:ext cx="4891839" cy="584775"/>
            <a:chOff x="994611" y="764662"/>
            <a:chExt cx="4891839" cy="58477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44635E7-C461-B81D-8E98-4DB7C97002F0}"/>
                </a:ext>
              </a:extLst>
            </p:cNvPr>
            <p:cNvSpPr txBox="1"/>
            <p:nvPr/>
          </p:nvSpPr>
          <p:spPr>
            <a:xfrm>
              <a:off x="1872927" y="764662"/>
              <a:ext cx="401352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9600"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41000">
                        <a:schemeClr val="accent2"/>
                      </a:gs>
                      <a:gs pos="100000">
                        <a:schemeClr val="accent1"/>
                      </a:gs>
                    </a:gsLst>
                    <a:lin ang="13500000" scaled="1"/>
                    <a:tileRect/>
                  </a:gradFill>
                  <a:effectLst>
                    <a:outerShdw blurRad="50800" dist="38100" dir="2700000" algn="tl" rotWithShape="0">
                      <a:schemeClr val="bg1">
                        <a:alpha val="50000"/>
                      </a:schemeClr>
                    </a:outerShdw>
                  </a:effectLst>
                  <a:latin typeface="汉仪滇黑 W" panose="00020600040101010101" pitchFamily="18" charset="-122"/>
                  <a:ea typeface="汉仪滇黑 W" panose="00020600040101010101" pitchFamily="18" charset="-122"/>
                </a:defRPr>
              </a:lvl1pPr>
            </a:lstStyle>
            <a:p>
              <a:r>
                <a:rPr lang="zh-CN" altLang="en-US" sz="3200" dirty="0">
                  <a:solidFill>
                    <a:schemeClr val="accent1">
                      <a:lumMod val="100000"/>
                    </a:schemeClr>
                  </a:solidFill>
                  <a:effectLst/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团队合作培训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2FD2DDB-32D3-1A61-74D8-42CC24493A85}"/>
                </a:ext>
              </a:extLst>
            </p:cNvPr>
            <p:cNvSpPr/>
            <p:nvPr/>
          </p:nvSpPr>
          <p:spPr>
            <a:xfrm>
              <a:off x="994611" y="810869"/>
              <a:ext cx="763360" cy="4229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04</a:t>
              </a:r>
              <a:endPara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043E2E0-9EC6-6D7B-A0F3-AE49FF629DF3}"/>
              </a:ext>
            </a:extLst>
          </p:cNvPr>
          <p:cNvGrpSpPr/>
          <p:nvPr/>
        </p:nvGrpSpPr>
        <p:grpSpPr>
          <a:xfrm>
            <a:off x="1148080" y="1957663"/>
            <a:ext cx="2936240" cy="3753485"/>
            <a:chOff x="1148080" y="1749914"/>
            <a:chExt cx="2936240" cy="3753485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D1B54ED6-A8DD-F7D2-B7D3-C0F7BDCCE5A0}"/>
                </a:ext>
              </a:extLst>
            </p:cNvPr>
            <p:cNvSpPr/>
            <p:nvPr/>
          </p:nvSpPr>
          <p:spPr>
            <a:xfrm>
              <a:off x="1636922" y="1749914"/>
              <a:ext cx="1958556" cy="1958553"/>
            </a:xfrm>
            <a:prstGeom prst="ellipse">
              <a:avLst/>
            </a:prstGeom>
            <a:gradFill flip="none" rotWithShape="1">
              <a:gsLst>
                <a:gs pos="58000">
                  <a:schemeClr val="accent1">
                    <a:lumMod val="10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明确团队目标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A15BCC1-FBBB-A9CC-7D0F-A28854A16901}"/>
                </a:ext>
              </a:extLst>
            </p:cNvPr>
            <p:cNvSpPr txBox="1"/>
            <p:nvPr/>
          </p:nvSpPr>
          <p:spPr>
            <a:xfrm>
              <a:off x="1148080" y="3792225"/>
              <a:ext cx="2936240" cy="17111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新教师在培训开始前，通过与其他教师合作，明确个人目标和团队目标，以便所有人都能朝着同一个方向努力。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86E3998-373E-27F5-E4F2-D3CF11F6F457}"/>
              </a:ext>
            </a:extLst>
          </p:cNvPr>
          <p:cNvGrpSpPr/>
          <p:nvPr/>
        </p:nvGrpSpPr>
        <p:grpSpPr>
          <a:xfrm>
            <a:off x="4627880" y="1957663"/>
            <a:ext cx="2936240" cy="3753485"/>
            <a:chOff x="4627880" y="1749914"/>
            <a:chExt cx="2936240" cy="3753485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2B2910F-66C2-54AC-00F1-FC376B65C4B0}"/>
                </a:ext>
              </a:extLst>
            </p:cNvPr>
            <p:cNvSpPr/>
            <p:nvPr/>
          </p:nvSpPr>
          <p:spPr>
            <a:xfrm>
              <a:off x="5116722" y="1749914"/>
              <a:ext cx="1958556" cy="1958553"/>
            </a:xfrm>
            <a:prstGeom prst="ellipse">
              <a:avLst/>
            </a:prstGeom>
            <a:gradFill flip="none" rotWithShape="1">
              <a:gsLst>
                <a:gs pos="58000">
                  <a:schemeClr val="accent1">
                    <a:lumMod val="10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团队分组和角色分配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4878D83-3DD0-98DA-8F8B-B283CF586CA5}"/>
                </a:ext>
              </a:extLst>
            </p:cNvPr>
            <p:cNvSpPr txBox="1"/>
            <p:nvPr/>
          </p:nvSpPr>
          <p:spPr>
            <a:xfrm>
              <a:off x="4627880" y="3792225"/>
              <a:ext cx="2936240" cy="17111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通过抽签或自主选择的方式，新教师被分成不同的合作小组，每个小组都需要选出一位队长来协调工作。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60FC0BB-51BC-120B-2E80-EE24B0F0E156}"/>
              </a:ext>
            </a:extLst>
          </p:cNvPr>
          <p:cNvGrpSpPr/>
          <p:nvPr/>
        </p:nvGrpSpPr>
        <p:grpSpPr>
          <a:xfrm>
            <a:off x="8107680" y="1957663"/>
            <a:ext cx="2936240" cy="3753485"/>
            <a:chOff x="8107680" y="1749914"/>
            <a:chExt cx="2936240" cy="3753485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283C378E-7092-CBEE-E842-A0017788AF8B}"/>
                </a:ext>
              </a:extLst>
            </p:cNvPr>
            <p:cNvSpPr/>
            <p:nvPr/>
          </p:nvSpPr>
          <p:spPr>
            <a:xfrm>
              <a:off x="8596522" y="1749914"/>
              <a:ext cx="1958556" cy="1958553"/>
            </a:xfrm>
            <a:prstGeom prst="ellipse">
              <a:avLst/>
            </a:prstGeom>
            <a:gradFill flip="none" rotWithShape="1">
              <a:gsLst>
                <a:gs pos="58000">
                  <a:schemeClr val="accent1">
                    <a:lumMod val="10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建立团队文化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AAD78CD-A553-CFAC-9606-9A8D60A663AE}"/>
                </a:ext>
              </a:extLst>
            </p:cNvPr>
            <p:cNvSpPr txBox="1"/>
            <p:nvPr/>
          </p:nvSpPr>
          <p:spPr>
            <a:xfrm>
              <a:off x="8107680" y="3792225"/>
              <a:ext cx="2936240" cy="17111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每个合作小组需要起一个队名、设计一个队徽、制定一个口号，以便增强团队凝聚力和认同感。</a:t>
              </a:r>
            </a:p>
          </p:txBody>
        </p:sp>
      </p:grp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98DD5CD-8F42-DCD3-6B5B-D20628511F07}"/>
              </a:ext>
            </a:extLst>
          </p:cNvPr>
          <p:cNvCxnSpPr>
            <a:cxnSpLocks/>
          </p:cNvCxnSpPr>
          <p:nvPr/>
        </p:nvCxnSpPr>
        <p:spPr>
          <a:xfrm>
            <a:off x="4356100" y="1704890"/>
            <a:ext cx="0" cy="425903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E669287-D2AD-3F73-1DAA-16B85D307649}"/>
              </a:ext>
            </a:extLst>
          </p:cNvPr>
          <p:cNvCxnSpPr>
            <a:cxnSpLocks/>
          </p:cNvCxnSpPr>
          <p:nvPr/>
        </p:nvCxnSpPr>
        <p:spPr>
          <a:xfrm>
            <a:off x="7835900" y="1704890"/>
            <a:ext cx="0" cy="425903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884F7D9-8FE0-B895-8349-CD031EF3A1BD}"/>
              </a:ext>
            </a:extLst>
          </p:cNvPr>
          <p:cNvGrpSpPr/>
          <p:nvPr/>
        </p:nvGrpSpPr>
        <p:grpSpPr>
          <a:xfrm>
            <a:off x="823161" y="706788"/>
            <a:ext cx="4891839" cy="584775"/>
            <a:chOff x="994611" y="764662"/>
            <a:chExt cx="4891839" cy="58477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44635E7-C461-B81D-8E98-4DB7C97002F0}"/>
                </a:ext>
              </a:extLst>
            </p:cNvPr>
            <p:cNvSpPr txBox="1"/>
            <p:nvPr/>
          </p:nvSpPr>
          <p:spPr>
            <a:xfrm>
              <a:off x="1872927" y="764662"/>
              <a:ext cx="401352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9600"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41000">
                        <a:schemeClr val="accent2"/>
                      </a:gs>
                      <a:gs pos="100000">
                        <a:schemeClr val="accent1"/>
                      </a:gs>
                    </a:gsLst>
                    <a:lin ang="13500000" scaled="1"/>
                    <a:tileRect/>
                  </a:gradFill>
                  <a:effectLst>
                    <a:outerShdw blurRad="50800" dist="38100" dir="2700000" algn="tl" rotWithShape="0">
                      <a:schemeClr val="bg1">
                        <a:alpha val="50000"/>
                      </a:schemeClr>
                    </a:outerShdw>
                  </a:effectLst>
                  <a:latin typeface="汉仪滇黑 W" panose="00020600040101010101" pitchFamily="18" charset="-122"/>
                  <a:ea typeface="汉仪滇黑 W" panose="00020600040101010101" pitchFamily="18" charset="-122"/>
                </a:defRPr>
              </a:lvl1pPr>
            </a:lstStyle>
            <a:p>
              <a:r>
                <a:rPr lang="zh-CN" altLang="en-US" sz="3200" dirty="0">
                  <a:solidFill>
                    <a:schemeClr val="accent1">
                      <a:lumMod val="100000"/>
                    </a:schemeClr>
                  </a:solidFill>
                  <a:effectLst/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团队合作培训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2FD2DDB-32D3-1A61-74D8-42CC24493A85}"/>
                </a:ext>
              </a:extLst>
            </p:cNvPr>
            <p:cNvSpPr/>
            <p:nvPr/>
          </p:nvSpPr>
          <p:spPr>
            <a:xfrm>
              <a:off x="994611" y="810869"/>
              <a:ext cx="763360" cy="4229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04</a:t>
              </a:r>
              <a:endPara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D217512-1831-813D-936A-43FF80CB10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8220" y="2979192"/>
            <a:ext cx="3555560" cy="3555560"/>
          </a:xfrm>
          <a:prstGeom prst="rect">
            <a:avLst/>
          </a:prstGeom>
          <a:effectLst>
            <a:outerShdw blurRad="50800" dist="38100" dir="5400000" algn="t" rotWithShape="0">
              <a:schemeClr val="accent1">
                <a:alpha val="40000"/>
              </a:schemeClr>
            </a:outerShdw>
          </a:effectLst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268F0A43-39D8-A7EB-9B2D-458E9A5B39BA}"/>
              </a:ext>
            </a:extLst>
          </p:cNvPr>
          <p:cNvGrpSpPr/>
          <p:nvPr/>
        </p:nvGrpSpPr>
        <p:grpSpPr>
          <a:xfrm>
            <a:off x="3348055" y="1733559"/>
            <a:ext cx="5495890" cy="1327839"/>
            <a:chOff x="5640423" y="3438919"/>
            <a:chExt cx="5495890" cy="1327839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D38A344-C5D2-02C5-2619-30CA107631FF}"/>
                </a:ext>
              </a:extLst>
            </p:cNvPr>
            <p:cNvSpPr txBox="1"/>
            <p:nvPr/>
          </p:nvSpPr>
          <p:spPr>
            <a:xfrm>
              <a:off x="5640423" y="3886581"/>
              <a:ext cx="5495890" cy="8801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通过分组完成任务的方式，让新教师们在实际操作中学会团队合作和沟通技巧，同时提高任务完成效率。</a:t>
              </a: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5DA9EADD-E074-1FB6-6535-E31F84EDA26C}"/>
                </a:ext>
              </a:extLst>
            </p:cNvPr>
            <p:cNvSpPr/>
            <p:nvPr/>
          </p:nvSpPr>
          <p:spPr>
            <a:xfrm>
              <a:off x="7129196" y="3438919"/>
              <a:ext cx="2518345" cy="438150"/>
            </a:xfrm>
            <a:prstGeom prst="roundRect">
              <a:avLst/>
            </a:prstGeom>
            <a:gradFill flip="none" rotWithShape="1">
              <a:gsLst>
                <a:gs pos="72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分组完成任务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3171065-1CE0-716B-2FA6-062098B437EE}"/>
              </a:ext>
            </a:extLst>
          </p:cNvPr>
          <p:cNvGrpSpPr/>
          <p:nvPr/>
        </p:nvGrpSpPr>
        <p:grpSpPr>
          <a:xfrm>
            <a:off x="1157218" y="3587937"/>
            <a:ext cx="2967742" cy="2158836"/>
            <a:chOff x="6904497" y="1768374"/>
            <a:chExt cx="2967742" cy="2158836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4042C64-E73A-EAC0-4E6A-1088397C9E2E}"/>
                </a:ext>
              </a:extLst>
            </p:cNvPr>
            <p:cNvSpPr txBox="1"/>
            <p:nvPr/>
          </p:nvSpPr>
          <p:spPr>
            <a:xfrm>
              <a:off x="6904497" y="2216036"/>
              <a:ext cx="2967742" cy="17111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培训新教师如何进行有效的合作，例如如何进行有效的沟通和协商、如何解决合作中的冲突和问题等。</a:t>
              </a: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F51F7C2-DDAB-6F2F-5495-E88DDDDC2D86}"/>
                </a:ext>
              </a:extLst>
            </p:cNvPr>
            <p:cNvSpPr/>
            <p:nvPr/>
          </p:nvSpPr>
          <p:spPr>
            <a:xfrm>
              <a:off x="7129196" y="1768374"/>
              <a:ext cx="2518345" cy="438150"/>
            </a:xfrm>
            <a:prstGeom prst="roundRect">
              <a:avLst/>
            </a:prstGeom>
            <a:gradFill flip="none" rotWithShape="1">
              <a:gsLst>
                <a:gs pos="72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合作技能培训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55464FF-F9EF-3EC7-1C27-B8361D1856B8}"/>
              </a:ext>
            </a:extLst>
          </p:cNvPr>
          <p:cNvGrpSpPr/>
          <p:nvPr/>
        </p:nvGrpSpPr>
        <p:grpSpPr>
          <a:xfrm>
            <a:off x="8067040" y="3587937"/>
            <a:ext cx="2967742" cy="2158836"/>
            <a:chOff x="6994707" y="5118976"/>
            <a:chExt cx="2967742" cy="2158836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6F34C49-A4B4-564D-BB84-9C2EAF4D2775}"/>
                </a:ext>
              </a:extLst>
            </p:cNvPr>
            <p:cNvSpPr txBox="1"/>
            <p:nvPr/>
          </p:nvSpPr>
          <p:spPr>
            <a:xfrm>
              <a:off x="6994707" y="5566638"/>
              <a:ext cx="2967742" cy="17111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组织一些团队建设活动，例如团队拓展训练、集体游戏等，以增强新教师之间的互动和信任。</a:t>
              </a: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D99AF6CA-BBB3-6A2D-E9CB-052E3B3B4DA3}"/>
                </a:ext>
              </a:extLst>
            </p:cNvPr>
            <p:cNvSpPr/>
            <p:nvPr/>
          </p:nvSpPr>
          <p:spPr>
            <a:xfrm>
              <a:off x="7129196" y="5118976"/>
              <a:ext cx="2518345" cy="438150"/>
            </a:xfrm>
            <a:prstGeom prst="roundRect">
              <a:avLst/>
            </a:prstGeom>
            <a:gradFill flip="none" rotWithShape="1">
              <a:gsLst>
                <a:gs pos="72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" panose="00020600040101010101" pitchFamily="18" charset="-122"/>
                  <a:sym typeface="思源宋体 CN" panose="02020400000000000000" pitchFamily="18" charset="-122"/>
                </a:rPr>
                <a:t>团队建设活动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841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61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7200" y="1683658"/>
            <a:ext cx="3643085" cy="18535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F715638-0BED-0447-8775-591AA0579766}"/>
              </a:ext>
            </a:extLst>
          </p:cNvPr>
          <p:cNvSpPr txBox="1"/>
          <p:nvPr/>
        </p:nvSpPr>
        <p:spPr>
          <a:xfrm>
            <a:off x="4194627" y="1967498"/>
            <a:ext cx="72535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600">
                <a:ln>
                  <a:solidFill>
                    <a:schemeClr val="bg1"/>
                  </a:solidFill>
                </a:ln>
                <a:gradFill flip="none" rotWithShape="1">
                  <a:gsLst>
                    <a:gs pos="13000">
                      <a:srgbClr val="4D7B4A"/>
                    </a:gs>
                    <a:gs pos="100000">
                      <a:srgbClr val="1B763A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srgbClr val="1B763A">
                      <a:alpha val="50000"/>
                    </a:srgbClr>
                  </a:outerShdw>
                </a:effectLst>
                <a:latin typeface="Aa厚底黑" panose="00020600040101010101" pitchFamily="18" charset="-122"/>
                <a:ea typeface="Aa厚底黑" panose="00020600040101010101" pitchFamily="18" charset="-122"/>
                <a:sym typeface="思源宋体 CN" panose="02020400000000000000" pitchFamily="18" charset="-122"/>
              </a:rPr>
              <a:t>教学培</a:t>
            </a:r>
            <a:r>
              <a:rPr lang="zh-CN" altLang="en-US" sz="9600" dirty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13000">
                      <a:srgbClr val="4D7B4A"/>
                    </a:gs>
                    <a:gs pos="100000">
                      <a:srgbClr val="1B763A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srgbClr val="1B763A">
                      <a:alpha val="50000"/>
                    </a:srgbClr>
                  </a:outerShdw>
                </a:effectLst>
                <a:latin typeface="Aa厚底黑" panose="00020600040101010101" pitchFamily="18" charset="-122"/>
                <a:ea typeface="Aa厚底黑" panose="00020600040101010101" pitchFamily="18" charset="-122"/>
                <a:sym typeface="思源宋体 CN" panose="02020400000000000000" pitchFamily="18" charset="-122"/>
              </a:rPr>
              <a:t>训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FF68DFD-5EC2-ABFA-0DD7-73E6D028D5DA}"/>
              </a:ext>
            </a:extLst>
          </p:cNvPr>
          <p:cNvGrpSpPr/>
          <p:nvPr/>
        </p:nvGrpSpPr>
        <p:grpSpPr>
          <a:xfrm>
            <a:off x="4476073" y="4730089"/>
            <a:ext cx="3435465" cy="447261"/>
            <a:chOff x="4245980" y="5044442"/>
            <a:chExt cx="3180441" cy="357405"/>
          </a:xfrm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grpSpPr>
        <p:sp>
          <p:nvSpPr>
            <p:cNvPr id="17" name="矩形: 圆角 20">
              <a:extLst>
                <a:ext uri="{FF2B5EF4-FFF2-40B4-BE49-F238E27FC236}">
                  <a16:creationId xmlns:a16="http://schemas.microsoft.com/office/drawing/2014/main" id="{903B9F19-1FCB-BBA1-8E09-4D233532D65B}"/>
                </a:ext>
              </a:extLst>
            </p:cNvPr>
            <p:cNvSpPr/>
            <p:nvPr/>
          </p:nvSpPr>
          <p:spPr>
            <a:xfrm>
              <a:off x="4245980" y="5044442"/>
              <a:ext cx="1551008" cy="357405"/>
            </a:xfrm>
            <a:prstGeom prst="roundRect">
              <a:avLst>
                <a:gd name="adj" fmla="val 50000"/>
              </a:avLst>
            </a:prstGeom>
            <a:gradFill>
              <a:gsLst>
                <a:gs pos="13000">
                  <a:srgbClr val="77C491"/>
                </a:gs>
                <a:gs pos="100000">
                  <a:srgbClr val="1B763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讲师：千库网</a:t>
              </a:r>
            </a:p>
          </p:txBody>
        </p:sp>
        <p:sp>
          <p:nvSpPr>
            <p:cNvPr id="18" name="矩形: 圆角 21">
              <a:extLst>
                <a:ext uri="{FF2B5EF4-FFF2-40B4-BE49-F238E27FC236}">
                  <a16:creationId xmlns:a16="http://schemas.microsoft.com/office/drawing/2014/main" id="{2B5614B1-7594-3ED7-46F5-FD10D4133E41}"/>
                </a:ext>
              </a:extLst>
            </p:cNvPr>
            <p:cNvSpPr/>
            <p:nvPr/>
          </p:nvSpPr>
          <p:spPr>
            <a:xfrm>
              <a:off x="5875413" y="5044442"/>
              <a:ext cx="1551008" cy="357405"/>
            </a:xfrm>
            <a:prstGeom prst="roundRect">
              <a:avLst>
                <a:gd name="adj" fmla="val 50000"/>
              </a:avLst>
            </a:prstGeom>
            <a:gradFill>
              <a:gsLst>
                <a:gs pos="13000">
                  <a:srgbClr val="77C491"/>
                </a:gs>
                <a:gs pos="100000">
                  <a:srgbClr val="1B763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时间：</a:t>
              </a:r>
              <a:r>
                <a:rPr lang="en-US" altLang="zh-CN" sz="1600" b="1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20XX</a:t>
              </a:r>
              <a:endParaRPr lang="zh-CN" altLang="en-US" sz="1600" b="1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5B28B33-A340-C2EE-24D8-CC0B0B99748F}"/>
              </a:ext>
            </a:extLst>
          </p:cNvPr>
          <p:cNvSpPr txBox="1"/>
          <p:nvPr/>
        </p:nvSpPr>
        <p:spPr>
          <a:xfrm rot="16200000">
            <a:off x="3545132" y="-257060"/>
            <a:ext cx="553998" cy="3328545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1B763A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抓常规</a:t>
            </a:r>
            <a:r>
              <a:rPr lang="en-US" altLang="zh-CN" sz="2400" b="1" dirty="0">
                <a:solidFill>
                  <a:srgbClr val="1B763A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·</a:t>
            </a:r>
            <a:r>
              <a:rPr lang="zh-CN" altLang="en-US" sz="2400" b="1" dirty="0">
                <a:solidFill>
                  <a:srgbClr val="1B763A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促规范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7BFB83D-AEB6-711F-A4A3-B74E270E09DD}"/>
              </a:ext>
            </a:extLst>
          </p:cNvPr>
          <p:cNvSpPr txBox="1"/>
          <p:nvPr/>
        </p:nvSpPr>
        <p:spPr>
          <a:xfrm rot="16200000">
            <a:off x="7538723" y="-257614"/>
            <a:ext cx="553998" cy="332854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1B763A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创特色</a:t>
            </a:r>
            <a:r>
              <a:rPr lang="en-US" altLang="zh-CN" sz="2400" b="1" dirty="0">
                <a:solidFill>
                  <a:srgbClr val="1B763A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·</a:t>
            </a:r>
            <a:r>
              <a:rPr lang="zh-CN" altLang="en-US" sz="2400" b="1" dirty="0">
                <a:solidFill>
                  <a:srgbClr val="1B763A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提质量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4DFC743-8576-7D8D-9E62-84CDBF4C8E17}"/>
              </a:ext>
            </a:extLst>
          </p:cNvPr>
          <p:cNvSpPr txBox="1"/>
          <p:nvPr/>
        </p:nvSpPr>
        <p:spPr>
          <a:xfrm>
            <a:off x="2936137" y="3651156"/>
            <a:ext cx="6319726" cy="613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教师是学生学习的榜样和模仿的对象，因此教师要注意自己的形象，做到言行一致、以身作则、严于律己，用自己的人格魅力和良好的行为习惯去影响学生。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2467C96-3362-73B5-B6C4-251AF17574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72" y="4058296"/>
            <a:ext cx="4100371" cy="279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3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08177B7-A020-80C4-C697-36AE303A4BF7}"/>
              </a:ext>
            </a:extLst>
          </p:cNvPr>
          <p:cNvSpPr txBox="1"/>
          <p:nvPr/>
        </p:nvSpPr>
        <p:spPr>
          <a:xfrm>
            <a:off x="1041172" y="2477716"/>
            <a:ext cx="1008062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9600"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41000">
                      <a:schemeClr val="accent2"/>
                    </a:gs>
                    <a:gs pos="100000">
                      <a:schemeClr val="accent1"/>
                    </a:gs>
                  </a:gsLst>
                  <a:lin ang="13500000" scaled="1"/>
                  <a:tileRect/>
                </a:gradFill>
                <a:effectLst>
                  <a:outerShdw blurRad="50800" dist="38100" dir="2700000" algn="tl" rotWithShape="0">
                    <a:schemeClr val="bg1">
                      <a:alpha val="50000"/>
                    </a:schemeClr>
                  </a:outerShdw>
                </a:effectLst>
                <a:latin typeface="汉仪滇黑 W" panose="00020600040101010101" pitchFamily="18" charset="-122"/>
                <a:ea typeface="汉仪滇黑 W" panose="00020600040101010101" pitchFamily="18" charset="-122"/>
              </a:defRPr>
            </a:lvl1pPr>
          </a:lstStyle>
          <a:p>
            <a:r>
              <a:rPr lang="zh-CN" altLang="en-US" sz="8800" dirty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13000">
                      <a:srgbClr val="4D7B4A"/>
                    </a:gs>
                    <a:gs pos="100000">
                      <a:srgbClr val="1B763A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srgbClr val="1B763A">
                      <a:alpha val="50000"/>
                    </a:srgbClr>
                  </a:outerShdw>
                </a:effectLst>
                <a:latin typeface="Aa厚底黑" panose="00020600040101010101" pitchFamily="18" charset="-122"/>
                <a:ea typeface="Aa厚底黑" panose="00020600040101010101" pitchFamily="18" charset="-122"/>
                <a:sym typeface="思源宋体 CN" panose="02020400000000000000" pitchFamily="18" charset="-122"/>
              </a:rPr>
              <a:t>师德修养培训</a:t>
            </a:r>
            <a:endParaRPr lang="en-US" altLang="zh-CN" sz="8800" dirty="0">
              <a:ln>
                <a:solidFill>
                  <a:schemeClr val="bg1"/>
                </a:solidFill>
              </a:ln>
              <a:gradFill flip="none" rotWithShape="1">
                <a:gsLst>
                  <a:gs pos="13000">
                    <a:srgbClr val="4D7B4A"/>
                  </a:gs>
                  <a:gs pos="100000">
                    <a:srgbClr val="1B763A"/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srgbClr val="1B763A">
                    <a:alpha val="50000"/>
                  </a:srgbClr>
                </a:outerShdw>
              </a:effectLst>
              <a:latin typeface="Aa厚底黑" panose="00020600040101010101" pitchFamily="18" charset="-122"/>
              <a:ea typeface="Aa厚底黑" panose="00020600040101010101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4" name="矩形: 圆角 3">
            <a:extLst>
              <a:ext uri="{FF2B5EF4-FFF2-40B4-BE49-F238E27FC236}">
                <a16:creationId xmlns:a16="http://schemas.microsoft.com/office/drawing/2014/main" id="{636457E4-B536-5A04-787D-4814E7BC3C41}"/>
              </a:ext>
            </a:extLst>
          </p:cNvPr>
          <p:cNvSpPr/>
          <p:nvPr/>
        </p:nvSpPr>
        <p:spPr>
          <a:xfrm>
            <a:off x="4347935" y="1568300"/>
            <a:ext cx="3467099" cy="7884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5000">
                <a:schemeClr val="accent1">
                  <a:lumMod val="100000"/>
                </a:schemeClr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PART 01</a:t>
            </a:r>
            <a:endParaRPr lang="zh-CN" altLang="en-US" sz="4000" b="1" dirty="0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FB4C97F-706B-9877-8A0A-73FC12933C13}"/>
              </a:ext>
            </a:extLst>
          </p:cNvPr>
          <p:cNvSpPr txBox="1"/>
          <p:nvPr/>
        </p:nvSpPr>
        <p:spPr>
          <a:xfrm>
            <a:off x="2686582" y="3829961"/>
            <a:ext cx="6789804" cy="700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教师是学生学习的榜样和模仿的对象，因此教师要注意自己的形象，做到言行一致、以身作则、严于律己，用自己的人格魅力和良好的行为习惯去影响学生。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18A1E82F-5081-6C2E-BCCC-2F031CFB53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097495"/>
            <a:ext cx="3773714" cy="3760505"/>
          </a:xfrm>
          <a:prstGeom prst="rect">
            <a:avLst/>
          </a:prstGeom>
          <a:effectLst>
            <a:outerShdw blurRad="50800" dist="38100" dir="5400000" algn="t" rotWithShape="0">
              <a:schemeClr val="accent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482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884F7D9-8FE0-B895-8349-CD031EF3A1BD}"/>
              </a:ext>
            </a:extLst>
          </p:cNvPr>
          <p:cNvGrpSpPr/>
          <p:nvPr/>
        </p:nvGrpSpPr>
        <p:grpSpPr>
          <a:xfrm>
            <a:off x="823161" y="706788"/>
            <a:ext cx="3688249" cy="584775"/>
            <a:chOff x="994611" y="764662"/>
            <a:chExt cx="3688249" cy="58477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44635E7-C461-B81D-8E98-4DB7C97002F0}"/>
                </a:ext>
              </a:extLst>
            </p:cNvPr>
            <p:cNvSpPr txBox="1"/>
            <p:nvPr/>
          </p:nvSpPr>
          <p:spPr>
            <a:xfrm>
              <a:off x="1872927" y="764662"/>
              <a:ext cx="280993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9600"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41000">
                        <a:schemeClr val="accent2"/>
                      </a:gs>
                      <a:gs pos="100000">
                        <a:schemeClr val="accent1"/>
                      </a:gs>
                    </a:gsLst>
                    <a:lin ang="13500000" scaled="1"/>
                    <a:tileRect/>
                  </a:gradFill>
                  <a:effectLst>
                    <a:outerShdw blurRad="50800" dist="38100" dir="2700000" algn="tl" rotWithShape="0">
                      <a:schemeClr val="bg1">
                        <a:alpha val="50000"/>
                      </a:schemeClr>
                    </a:outerShdw>
                  </a:effectLst>
                  <a:latin typeface="汉仪滇黑 W" panose="00020600040101010101" pitchFamily="18" charset="-122"/>
                  <a:ea typeface="汉仪滇黑 W" panose="00020600040101010101" pitchFamily="18" charset="-122"/>
                </a:defRPr>
              </a:lvl1pPr>
            </a:lstStyle>
            <a:p>
              <a:r>
                <a:rPr lang="zh-CN" altLang="en-US" sz="3200" dirty="0">
                  <a:solidFill>
                    <a:schemeClr val="accent1">
                      <a:lumMod val="100000"/>
                    </a:schemeClr>
                  </a:solidFill>
                  <a:effectLst/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增强敬业精神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2FD2DDB-32D3-1A61-74D8-42CC24493A85}"/>
                </a:ext>
              </a:extLst>
            </p:cNvPr>
            <p:cNvSpPr/>
            <p:nvPr/>
          </p:nvSpPr>
          <p:spPr>
            <a:xfrm>
              <a:off x="994611" y="810869"/>
              <a:ext cx="763360" cy="4229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01</a:t>
              </a:r>
              <a:endPara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44DFC743-8576-7D8D-9E62-84CDBF4C8E17}"/>
              </a:ext>
            </a:extLst>
          </p:cNvPr>
          <p:cNvSpPr txBox="1"/>
          <p:nvPr/>
        </p:nvSpPr>
        <p:spPr>
          <a:xfrm>
            <a:off x="1055688" y="1734413"/>
            <a:ext cx="5040312" cy="972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作为一名教师，敬业精神是必不可少的。新教师要做到：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8C803AF-3A03-A8E7-BCB6-241DB576FCEA}"/>
              </a:ext>
            </a:extLst>
          </p:cNvPr>
          <p:cNvSpPr/>
          <p:nvPr/>
        </p:nvSpPr>
        <p:spPr>
          <a:xfrm>
            <a:off x="1759222" y="3147117"/>
            <a:ext cx="3633244" cy="422910"/>
          </a:xfrm>
          <a:prstGeom prst="roundRect">
            <a:avLst>
              <a:gd name="adj" fmla="val 50000"/>
            </a:avLst>
          </a:prstGeom>
          <a:solidFill>
            <a:srgbClr val="1B763A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01. 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热爱教育事业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4AD5FB4C-2FB6-C347-1307-1BAB38E43FFE}"/>
              </a:ext>
            </a:extLst>
          </p:cNvPr>
          <p:cNvSpPr/>
          <p:nvPr/>
        </p:nvSpPr>
        <p:spPr>
          <a:xfrm>
            <a:off x="1759222" y="3777706"/>
            <a:ext cx="3633244" cy="4229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400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02. 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关注学生的学习和成长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76B90D6E-D4EE-229D-7B91-10DC8E8682B9}"/>
              </a:ext>
            </a:extLst>
          </p:cNvPr>
          <p:cNvSpPr/>
          <p:nvPr/>
        </p:nvSpPr>
        <p:spPr>
          <a:xfrm>
            <a:off x="1759222" y="4408295"/>
            <a:ext cx="3633244" cy="4229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400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03. 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积极探索教育教学规律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5928B2B0-E2A0-AA24-2027-01FD9FB4E903}"/>
              </a:ext>
            </a:extLst>
          </p:cNvPr>
          <p:cNvSpPr/>
          <p:nvPr/>
        </p:nvSpPr>
        <p:spPr>
          <a:xfrm>
            <a:off x="1759222" y="5038884"/>
            <a:ext cx="3633244" cy="4229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400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04. 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提高自己的教育教学水平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0DC327-91B5-13B0-2D14-3A49E51274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5341" y="584121"/>
            <a:ext cx="6313759" cy="631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7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 animBg="1"/>
      <p:bldP spid="33" grpId="0" animBg="1"/>
      <p:bldP spid="34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884F7D9-8FE0-B895-8349-CD031EF3A1BD}"/>
              </a:ext>
            </a:extLst>
          </p:cNvPr>
          <p:cNvGrpSpPr/>
          <p:nvPr/>
        </p:nvGrpSpPr>
        <p:grpSpPr>
          <a:xfrm>
            <a:off x="823161" y="706788"/>
            <a:ext cx="3688249" cy="584775"/>
            <a:chOff x="994611" y="764662"/>
            <a:chExt cx="3688249" cy="58477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44635E7-C461-B81D-8E98-4DB7C97002F0}"/>
                </a:ext>
              </a:extLst>
            </p:cNvPr>
            <p:cNvSpPr txBox="1"/>
            <p:nvPr/>
          </p:nvSpPr>
          <p:spPr>
            <a:xfrm>
              <a:off x="1872927" y="764662"/>
              <a:ext cx="280993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9600"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41000">
                        <a:schemeClr val="accent2"/>
                      </a:gs>
                      <a:gs pos="100000">
                        <a:schemeClr val="accent1"/>
                      </a:gs>
                    </a:gsLst>
                    <a:lin ang="13500000" scaled="1"/>
                    <a:tileRect/>
                  </a:gradFill>
                  <a:effectLst>
                    <a:outerShdw blurRad="50800" dist="38100" dir="2700000" algn="tl" rotWithShape="0">
                      <a:schemeClr val="bg1">
                        <a:alpha val="50000"/>
                      </a:schemeClr>
                    </a:outerShdw>
                  </a:effectLst>
                  <a:latin typeface="汉仪滇黑 W" panose="00020600040101010101" pitchFamily="18" charset="-122"/>
                  <a:ea typeface="汉仪滇黑 W" panose="00020600040101010101" pitchFamily="18" charset="-122"/>
                </a:defRPr>
              </a:lvl1pPr>
            </a:lstStyle>
            <a:p>
              <a:r>
                <a:rPr lang="zh-CN" altLang="en-US" sz="3200" dirty="0">
                  <a:solidFill>
                    <a:schemeClr val="accent1">
                      <a:lumMod val="100000"/>
                    </a:schemeClr>
                  </a:solidFill>
                  <a:effectLst/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树立良好形象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2FD2DDB-32D3-1A61-74D8-42CC24493A85}"/>
                </a:ext>
              </a:extLst>
            </p:cNvPr>
            <p:cNvSpPr/>
            <p:nvPr/>
          </p:nvSpPr>
          <p:spPr>
            <a:xfrm>
              <a:off x="994611" y="810869"/>
              <a:ext cx="763360" cy="4229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01</a:t>
              </a:r>
              <a:endPara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44DFC743-8576-7D8D-9E62-84CDBF4C8E17}"/>
              </a:ext>
            </a:extLst>
          </p:cNvPr>
          <p:cNvSpPr txBox="1"/>
          <p:nvPr/>
        </p:nvSpPr>
        <p:spPr>
          <a:xfrm>
            <a:off x="6496388" y="2563107"/>
            <a:ext cx="4078016" cy="235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教师是学生学习的榜样和模仿的对象，因此教师要注意自己的形象，做到言行一致、以身作则、严于律己，用自己的人格魅力和良好的行为习惯去影响学生。</a:t>
            </a:r>
          </a:p>
        </p:txBody>
      </p:sp>
      <p:pic>
        <p:nvPicPr>
          <p:cNvPr id="16" name="图片 15" descr="绿色的叶子&#10;&#10;中度可信度描述已自动生成">
            <a:extLst>
              <a:ext uri="{FF2B5EF4-FFF2-40B4-BE49-F238E27FC236}">
                <a16:creationId xmlns:a16="http://schemas.microsoft.com/office/drawing/2014/main" id="{EEE0A002-1441-E26C-5368-CB01F4E8A1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9336" y="1645023"/>
            <a:ext cx="3792688" cy="4209123"/>
          </a:xfrm>
          <a:prstGeom prst="rect">
            <a:avLst/>
          </a:prstGeom>
        </p:spPr>
      </p:pic>
      <p:pic>
        <p:nvPicPr>
          <p:cNvPr id="17" name="图片 16" descr="绿色的叶子&#10;&#10;中度可信度描述已自动生成">
            <a:extLst>
              <a:ext uri="{FF2B5EF4-FFF2-40B4-BE49-F238E27FC236}">
                <a16:creationId xmlns:a16="http://schemas.microsoft.com/office/drawing/2014/main" id="{7E369487-75BD-6BF2-0F92-E8294D2577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988451" y="4762725"/>
            <a:ext cx="2425147" cy="18387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CDB4A2-19E5-CC08-A03B-411E46CBF3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841" y="1915577"/>
            <a:ext cx="46386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2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884F7D9-8FE0-B895-8349-CD031EF3A1BD}"/>
              </a:ext>
            </a:extLst>
          </p:cNvPr>
          <p:cNvGrpSpPr/>
          <p:nvPr/>
        </p:nvGrpSpPr>
        <p:grpSpPr>
          <a:xfrm>
            <a:off x="823161" y="706788"/>
            <a:ext cx="4891839" cy="584775"/>
            <a:chOff x="994611" y="764662"/>
            <a:chExt cx="4891839" cy="58477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44635E7-C461-B81D-8E98-4DB7C97002F0}"/>
                </a:ext>
              </a:extLst>
            </p:cNvPr>
            <p:cNvSpPr txBox="1"/>
            <p:nvPr/>
          </p:nvSpPr>
          <p:spPr>
            <a:xfrm>
              <a:off x="1872927" y="764662"/>
              <a:ext cx="401352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9600"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41000">
                        <a:schemeClr val="accent2"/>
                      </a:gs>
                      <a:gs pos="100000">
                        <a:schemeClr val="accent1"/>
                      </a:gs>
                    </a:gsLst>
                    <a:lin ang="13500000" scaled="1"/>
                    <a:tileRect/>
                  </a:gradFill>
                  <a:effectLst>
                    <a:outerShdw blurRad="50800" dist="38100" dir="2700000" algn="tl" rotWithShape="0">
                      <a:schemeClr val="bg1">
                        <a:alpha val="50000"/>
                      </a:schemeClr>
                    </a:outerShdw>
                  </a:effectLst>
                  <a:latin typeface="汉仪滇黑 W" panose="00020600040101010101" pitchFamily="18" charset="-122"/>
                  <a:ea typeface="汉仪滇黑 W" panose="00020600040101010101" pitchFamily="18" charset="-122"/>
                </a:defRPr>
              </a:lvl1pPr>
            </a:lstStyle>
            <a:p>
              <a:r>
                <a:rPr lang="zh-CN" altLang="en-US" sz="3200" dirty="0">
                  <a:solidFill>
                    <a:schemeClr val="accent1">
                      <a:lumMod val="100000"/>
                    </a:schemeClr>
                  </a:solidFill>
                  <a:effectLst/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树立良好的师生关系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2FD2DDB-32D3-1A61-74D8-42CC24493A85}"/>
                </a:ext>
              </a:extLst>
            </p:cNvPr>
            <p:cNvSpPr/>
            <p:nvPr/>
          </p:nvSpPr>
          <p:spPr>
            <a:xfrm>
              <a:off x="994611" y="810869"/>
              <a:ext cx="763360" cy="4229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01</a:t>
              </a:r>
              <a:endPara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BCF752DE-58A0-31F3-42BD-C9D0507A694E}"/>
              </a:ext>
            </a:extLst>
          </p:cNvPr>
          <p:cNvSpPr txBox="1"/>
          <p:nvPr/>
        </p:nvSpPr>
        <p:spPr>
          <a:xfrm>
            <a:off x="1055686" y="1688114"/>
            <a:ext cx="10080625" cy="510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师生关系是教育教学中最重要的关系之一，新教师要懂得：</a:t>
            </a:r>
            <a:endParaRPr lang="zh-CN" altLang="en-US" sz="2000" dirty="0">
              <a:solidFill>
                <a:srgbClr val="199157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3C66A74-3C2E-F955-00CA-8CB7B810E151}"/>
              </a:ext>
            </a:extLst>
          </p:cNvPr>
          <p:cNvSpPr/>
          <p:nvPr/>
        </p:nvSpPr>
        <p:spPr>
          <a:xfrm>
            <a:off x="1904287" y="2686202"/>
            <a:ext cx="1760472" cy="1760472"/>
          </a:xfrm>
          <a:prstGeom prst="ellipse">
            <a:avLst/>
          </a:prstGeom>
          <a:gradFill flip="none" rotWithShape="1">
            <a:gsLst>
              <a:gs pos="6400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尊重学生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D7688BD-E973-0842-E58D-8D5A2064960D}"/>
              </a:ext>
            </a:extLst>
          </p:cNvPr>
          <p:cNvSpPr/>
          <p:nvPr/>
        </p:nvSpPr>
        <p:spPr>
          <a:xfrm>
            <a:off x="4111938" y="2686202"/>
            <a:ext cx="1760472" cy="1760472"/>
          </a:xfrm>
          <a:prstGeom prst="ellipse">
            <a:avLst/>
          </a:prstGeom>
          <a:gradFill flip="none" rotWithShape="1">
            <a:gsLst>
              <a:gs pos="6400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关心学生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24F901F-CA58-5A9E-4487-CAA1EB58CD7E}"/>
              </a:ext>
            </a:extLst>
          </p:cNvPr>
          <p:cNvSpPr/>
          <p:nvPr/>
        </p:nvSpPr>
        <p:spPr>
          <a:xfrm>
            <a:off x="6319589" y="2686202"/>
            <a:ext cx="1760472" cy="1760472"/>
          </a:xfrm>
          <a:prstGeom prst="ellipse">
            <a:avLst/>
          </a:prstGeom>
          <a:gradFill flip="none" rotWithShape="1">
            <a:gsLst>
              <a:gs pos="6400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帮助学生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987CE97-0284-FF97-8726-09BDBA8F9D9B}"/>
              </a:ext>
            </a:extLst>
          </p:cNvPr>
          <p:cNvSpPr/>
          <p:nvPr/>
        </p:nvSpPr>
        <p:spPr>
          <a:xfrm>
            <a:off x="8527242" y="2686202"/>
            <a:ext cx="1760472" cy="1760472"/>
          </a:xfrm>
          <a:prstGeom prst="ellipse">
            <a:avLst/>
          </a:prstGeom>
          <a:gradFill flip="none" rotWithShape="1">
            <a:gsLst>
              <a:gs pos="6400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注重学生的情感和心理需求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24A6B00-2F7B-BB3A-4E65-694AABBE0726}"/>
              </a:ext>
            </a:extLst>
          </p:cNvPr>
          <p:cNvSpPr txBox="1"/>
          <p:nvPr/>
        </p:nvSpPr>
        <p:spPr>
          <a:xfrm>
            <a:off x="1055686" y="4942910"/>
            <a:ext cx="10080625" cy="510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从而建立起良好的师生关系！</a:t>
            </a:r>
          </a:p>
        </p:txBody>
      </p:sp>
    </p:spTree>
    <p:extLst>
      <p:ext uri="{BB962C8B-B14F-4D97-AF65-F5344CB8AC3E}">
        <p14:creationId xmlns:p14="http://schemas.microsoft.com/office/powerpoint/2010/main" val="350080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22" grpId="0" animBg="1"/>
      <p:bldP spid="23" grpId="0" animBg="1"/>
      <p:bldP spid="24" grpId="0" animBg="1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884F7D9-8FE0-B895-8349-CD031EF3A1BD}"/>
              </a:ext>
            </a:extLst>
          </p:cNvPr>
          <p:cNvGrpSpPr/>
          <p:nvPr/>
        </p:nvGrpSpPr>
        <p:grpSpPr>
          <a:xfrm>
            <a:off x="823161" y="706788"/>
            <a:ext cx="4891839" cy="584775"/>
            <a:chOff x="994611" y="764662"/>
            <a:chExt cx="4891839" cy="58477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44635E7-C461-B81D-8E98-4DB7C97002F0}"/>
                </a:ext>
              </a:extLst>
            </p:cNvPr>
            <p:cNvSpPr txBox="1"/>
            <p:nvPr/>
          </p:nvSpPr>
          <p:spPr>
            <a:xfrm>
              <a:off x="1872927" y="764662"/>
              <a:ext cx="401352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9600"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41000">
                        <a:schemeClr val="accent2"/>
                      </a:gs>
                      <a:gs pos="100000">
                        <a:schemeClr val="accent1"/>
                      </a:gs>
                    </a:gsLst>
                    <a:lin ang="13500000" scaled="1"/>
                    <a:tileRect/>
                  </a:gradFill>
                  <a:effectLst>
                    <a:outerShdw blurRad="50800" dist="38100" dir="2700000" algn="tl" rotWithShape="0">
                      <a:schemeClr val="bg1">
                        <a:alpha val="50000"/>
                      </a:schemeClr>
                    </a:outerShdw>
                  </a:effectLst>
                  <a:latin typeface="汉仪滇黑 W" panose="00020600040101010101" pitchFamily="18" charset="-122"/>
                  <a:ea typeface="汉仪滇黑 W" panose="00020600040101010101" pitchFamily="18" charset="-122"/>
                </a:defRPr>
              </a:lvl1pPr>
            </a:lstStyle>
            <a:p>
              <a:r>
                <a:rPr lang="zh-CN" altLang="en-US" sz="3200" dirty="0">
                  <a:solidFill>
                    <a:schemeClr val="accent1">
                      <a:lumMod val="100000"/>
                    </a:schemeClr>
                  </a:solidFill>
                  <a:effectLst/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强化职业道德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2FD2DDB-32D3-1A61-74D8-42CC24493A85}"/>
                </a:ext>
              </a:extLst>
            </p:cNvPr>
            <p:cNvSpPr/>
            <p:nvPr/>
          </p:nvSpPr>
          <p:spPr>
            <a:xfrm>
              <a:off x="994611" y="810869"/>
              <a:ext cx="763360" cy="4229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01</a:t>
              </a:r>
              <a:endPara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BCF752DE-58A0-31F3-42BD-C9D0507A694E}"/>
              </a:ext>
            </a:extLst>
          </p:cNvPr>
          <p:cNvSpPr txBox="1"/>
          <p:nvPr/>
        </p:nvSpPr>
        <p:spPr>
          <a:xfrm>
            <a:off x="1055687" y="1699690"/>
            <a:ext cx="5040314" cy="972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教师职业道德是教育行业的重要标准。新教师要：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7019AA5-7265-8FC7-1520-AF05F511964D}"/>
              </a:ext>
            </a:extLst>
          </p:cNvPr>
          <p:cNvSpPr/>
          <p:nvPr/>
        </p:nvSpPr>
        <p:spPr>
          <a:xfrm>
            <a:off x="1055686" y="2780394"/>
            <a:ext cx="5040314" cy="4229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400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01. 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遵守职业道德规范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D259248-230F-1582-376B-A2AB740225F3}"/>
              </a:ext>
            </a:extLst>
          </p:cNvPr>
          <p:cNvSpPr/>
          <p:nvPr/>
        </p:nvSpPr>
        <p:spPr>
          <a:xfrm>
            <a:off x="1051829" y="3311049"/>
            <a:ext cx="5040314" cy="4229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400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02. 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提高自己的道德素质和职业素养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FCE289-8D9B-9D63-E7F2-356F723431A5}"/>
              </a:ext>
            </a:extLst>
          </p:cNvPr>
          <p:cNvSpPr txBox="1"/>
          <p:nvPr/>
        </p:nvSpPr>
        <p:spPr>
          <a:xfrm>
            <a:off x="1055687" y="3841704"/>
            <a:ext cx="5040314" cy="972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教师职业道德是教育行业的重要标准。新教师要做到：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A142047-C7AD-9CEE-15C1-49871BDF836A}"/>
              </a:ext>
            </a:extLst>
          </p:cNvPr>
          <p:cNvSpPr/>
          <p:nvPr/>
        </p:nvSpPr>
        <p:spPr>
          <a:xfrm>
            <a:off x="1051829" y="4922408"/>
            <a:ext cx="2414911" cy="4229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400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01. 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诚实守信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8A7E797-AA81-90B7-A2ED-25169AC7628B}"/>
              </a:ext>
            </a:extLst>
          </p:cNvPr>
          <p:cNvSpPr/>
          <p:nvPr/>
        </p:nvSpPr>
        <p:spPr>
          <a:xfrm>
            <a:off x="3681089" y="4922408"/>
            <a:ext cx="2414911" cy="4229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400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02.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爱岗敬业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62BDDF1-555A-D280-44D0-1548DCB38946}"/>
              </a:ext>
            </a:extLst>
          </p:cNvPr>
          <p:cNvSpPr/>
          <p:nvPr/>
        </p:nvSpPr>
        <p:spPr>
          <a:xfrm>
            <a:off x="1055689" y="5453061"/>
            <a:ext cx="2414911" cy="4229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400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03.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团结协作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CBBF1DF6-237F-E930-4085-17850023D605}"/>
              </a:ext>
            </a:extLst>
          </p:cNvPr>
          <p:cNvSpPr/>
          <p:nvPr/>
        </p:nvSpPr>
        <p:spPr>
          <a:xfrm>
            <a:off x="3684949" y="5453061"/>
            <a:ext cx="2414911" cy="4229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400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04.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廉洁从教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84E6A5FE-A0CE-69D7-EED8-7C01F483AF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8422" y="1615825"/>
            <a:ext cx="4827278" cy="48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  <p:bldP spid="11" grpId="0" animBg="1"/>
      <p:bldP spid="13" grpId="0"/>
      <p:bldP spid="17" grpId="0" animBg="1"/>
      <p:bldP spid="18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绿色的灯光&#10;&#10;描述已自动生成">
            <a:extLst>
              <a:ext uri="{FF2B5EF4-FFF2-40B4-BE49-F238E27FC236}">
                <a16:creationId xmlns:a16="http://schemas.microsoft.com/office/drawing/2014/main" id="{9660E30D-AEE5-A844-F3A0-9509686700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661315" y="3050045"/>
            <a:ext cx="3619520" cy="361952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9884F7D9-8FE0-B895-8349-CD031EF3A1BD}"/>
              </a:ext>
            </a:extLst>
          </p:cNvPr>
          <p:cNvGrpSpPr/>
          <p:nvPr/>
        </p:nvGrpSpPr>
        <p:grpSpPr>
          <a:xfrm>
            <a:off x="823161" y="706788"/>
            <a:ext cx="4891839" cy="584775"/>
            <a:chOff x="994611" y="764662"/>
            <a:chExt cx="4891839" cy="58477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44635E7-C461-B81D-8E98-4DB7C97002F0}"/>
                </a:ext>
              </a:extLst>
            </p:cNvPr>
            <p:cNvSpPr txBox="1"/>
            <p:nvPr/>
          </p:nvSpPr>
          <p:spPr>
            <a:xfrm>
              <a:off x="1872927" y="764662"/>
              <a:ext cx="401352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9600"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41000">
                        <a:schemeClr val="accent2"/>
                      </a:gs>
                      <a:gs pos="100000">
                        <a:schemeClr val="accent1"/>
                      </a:gs>
                    </a:gsLst>
                    <a:lin ang="13500000" scaled="1"/>
                    <a:tileRect/>
                  </a:gradFill>
                  <a:effectLst>
                    <a:outerShdw blurRad="50800" dist="38100" dir="2700000" algn="tl" rotWithShape="0">
                      <a:schemeClr val="bg1">
                        <a:alpha val="50000"/>
                      </a:schemeClr>
                    </a:outerShdw>
                  </a:effectLst>
                  <a:latin typeface="汉仪滇黑 W" panose="00020600040101010101" pitchFamily="18" charset="-122"/>
                  <a:ea typeface="汉仪滇黑 W" panose="00020600040101010101" pitchFamily="18" charset="-122"/>
                </a:defRPr>
              </a:lvl1pPr>
            </a:lstStyle>
            <a:p>
              <a:r>
                <a:rPr lang="zh-CN" altLang="en-US" sz="3200" dirty="0">
                  <a:solidFill>
                    <a:schemeClr val="accent1">
                      <a:lumMod val="100000"/>
                    </a:schemeClr>
                  </a:solidFill>
                  <a:effectLst/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积极参与培训和反思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2FD2DDB-32D3-1A61-74D8-42CC24493A85}"/>
                </a:ext>
              </a:extLst>
            </p:cNvPr>
            <p:cNvSpPr/>
            <p:nvPr/>
          </p:nvSpPr>
          <p:spPr>
            <a:xfrm>
              <a:off x="994611" y="810869"/>
              <a:ext cx="763360" cy="4229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5000">
                  <a:schemeClr val="accent1">
                    <a:lumMod val="10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01</a:t>
              </a:r>
              <a:endPara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BEE87EB-46FE-BF7E-55DA-E2AD158B93E8}"/>
              </a:ext>
            </a:extLst>
          </p:cNvPr>
          <p:cNvSpPr txBox="1"/>
          <p:nvPr/>
        </p:nvSpPr>
        <p:spPr>
          <a:xfrm flipH="1">
            <a:off x="1554233" y="2561599"/>
            <a:ext cx="3770121" cy="235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新教师要积极参与各种师德培训和反思活动，通过学习和反思，认识到自己的不足和需要改进的地方，不断提高自己的师德修养和教育水平。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8EC126E2-9DBB-8D11-D85C-58E13D8DE6AA}"/>
              </a:ext>
            </a:extLst>
          </p:cNvPr>
          <p:cNvSpPr/>
          <p:nvPr/>
        </p:nvSpPr>
        <p:spPr>
          <a:xfrm>
            <a:off x="1554233" y="2356277"/>
            <a:ext cx="1016182" cy="1765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4000">
                <a:schemeClr val="accent1">
                  <a:lumMod val="10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ED8B1B-546C-D74A-E280-13E8D418AF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4999" y="523874"/>
            <a:ext cx="633412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5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08177B7-A020-80C4-C697-36AE303A4BF7}"/>
              </a:ext>
            </a:extLst>
          </p:cNvPr>
          <p:cNvSpPr txBox="1"/>
          <p:nvPr/>
        </p:nvSpPr>
        <p:spPr>
          <a:xfrm>
            <a:off x="1041172" y="2477716"/>
            <a:ext cx="1008062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9600"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41000">
                      <a:schemeClr val="accent2"/>
                    </a:gs>
                    <a:gs pos="100000">
                      <a:schemeClr val="accent1"/>
                    </a:gs>
                  </a:gsLst>
                  <a:lin ang="13500000" scaled="1"/>
                  <a:tileRect/>
                </a:gradFill>
                <a:effectLst>
                  <a:outerShdw blurRad="50800" dist="38100" dir="2700000" algn="tl" rotWithShape="0">
                    <a:schemeClr val="bg1">
                      <a:alpha val="50000"/>
                    </a:schemeClr>
                  </a:outerShdw>
                </a:effectLst>
                <a:latin typeface="汉仪滇黑 W" panose="00020600040101010101" pitchFamily="18" charset="-122"/>
                <a:ea typeface="汉仪滇黑 W" panose="00020600040101010101" pitchFamily="18" charset="-122"/>
              </a:defRPr>
            </a:lvl1pPr>
          </a:lstStyle>
          <a:p>
            <a:r>
              <a:rPr lang="zh-CN" altLang="en-US" sz="8800">
                <a:ln>
                  <a:solidFill>
                    <a:schemeClr val="bg1"/>
                  </a:solidFill>
                </a:ln>
                <a:gradFill flip="none" rotWithShape="1">
                  <a:gsLst>
                    <a:gs pos="13000">
                      <a:srgbClr val="4D7B4A"/>
                    </a:gs>
                    <a:gs pos="100000">
                      <a:srgbClr val="1B763A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srgbClr val="1B763A">
                      <a:alpha val="50000"/>
                    </a:srgbClr>
                  </a:outerShdw>
                </a:effectLst>
                <a:latin typeface="Aa厚底黑" panose="00020600040101010101" pitchFamily="18" charset="-122"/>
                <a:ea typeface="Aa厚底黑" panose="00020600040101010101" pitchFamily="18" charset="-122"/>
                <a:sym typeface="思源宋体 CN" panose="02020400000000000000" pitchFamily="18" charset="-122"/>
              </a:rPr>
              <a:t>教学常规训练</a:t>
            </a:r>
            <a:endParaRPr lang="en-US" altLang="zh-CN" sz="8800" dirty="0">
              <a:ln>
                <a:solidFill>
                  <a:schemeClr val="bg1"/>
                </a:solidFill>
              </a:ln>
              <a:gradFill flip="none" rotWithShape="1">
                <a:gsLst>
                  <a:gs pos="13000">
                    <a:srgbClr val="4D7B4A"/>
                  </a:gs>
                  <a:gs pos="100000">
                    <a:srgbClr val="1B763A"/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srgbClr val="1B763A">
                    <a:alpha val="50000"/>
                  </a:srgbClr>
                </a:outerShdw>
              </a:effectLst>
              <a:latin typeface="Aa厚底黑" panose="00020600040101010101" pitchFamily="18" charset="-122"/>
              <a:ea typeface="Aa厚底黑" panose="00020600040101010101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4" name="矩形: 圆角 3">
            <a:extLst>
              <a:ext uri="{FF2B5EF4-FFF2-40B4-BE49-F238E27FC236}">
                <a16:creationId xmlns:a16="http://schemas.microsoft.com/office/drawing/2014/main" id="{636457E4-B536-5A04-787D-4814E7BC3C41}"/>
              </a:ext>
            </a:extLst>
          </p:cNvPr>
          <p:cNvSpPr/>
          <p:nvPr/>
        </p:nvSpPr>
        <p:spPr>
          <a:xfrm>
            <a:off x="4347935" y="1568300"/>
            <a:ext cx="3467099" cy="7884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5000">
                <a:schemeClr val="accent1">
                  <a:lumMod val="100000"/>
                </a:schemeClr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PART 02</a:t>
            </a:r>
            <a:endParaRPr lang="zh-CN" altLang="en-US" sz="4000" b="1" dirty="0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FB4C97F-706B-9877-8A0A-73FC12933C13}"/>
              </a:ext>
            </a:extLst>
          </p:cNvPr>
          <p:cNvSpPr txBox="1"/>
          <p:nvPr/>
        </p:nvSpPr>
        <p:spPr>
          <a:xfrm>
            <a:off x="2686582" y="3829961"/>
            <a:ext cx="6789804" cy="700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教师是学生学习的榜样和模仿的对象，因此教师要注意自己的形象，做到言行一致、以身作则、严于律己，用自己的人格魅力和良好的行为习惯去影响学生。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18A1E82F-5081-6C2E-BCCC-2F031CFB53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097495"/>
            <a:ext cx="3773714" cy="3760505"/>
          </a:xfrm>
          <a:prstGeom prst="rect">
            <a:avLst/>
          </a:prstGeom>
          <a:effectLst>
            <a:outerShdw blurRad="50800" dist="38100" dir="5400000" algn="t" rotWithShape="0">
              <a:schemeClr val="accent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11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6" grpId="0"/>
    </p:bldLst>
  </p:timing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1B763A"/>
      </a:accent1>
      <a:accent2>
        <a:srgbClr val="3734BE"/>
      </a:accent2>
      <a:accent3>
        <a:srgbClr val="034A90"/>
      </a:accent3>
      <a:accent4>
        <a:srgbClr val="008000"/>
      </a:accent4>
      <a:accent5>
        <a:srgbClr val="1C26E8"/>
      </a:accent5>
      <a:accent6>
        <a:srgbClr val="0944EB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1421</Words>
  <Application>Microsoft Macintosh PowerPoint</Application>
  <PresentationFormat>宽屏</PresentationFormat>
  <Paragraphs>165</Paragraphs>
  <Slides>27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等线</vt:lpstr>
      <vt:lpstr>思源宋体 CN</vt:lpstr>
      <vt:lpstr>思源宋体 CN Heavy</vt:lpstr>
      <vt:lpstr>Aa厚底黑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东明 诸葛</cp:lastModifiedBy>
  <cp:revision>24</cp:revision>
  <dcterms:created xsi:type="dcterms:W3CDTF">2023-10-17T08:52:52Z</dcterms:created>
  <dcterms:modified xsi:type="dcterms:W3CDTF">2025-04-30T03:19:28Z</dcterms:modified>
</cp:coreProperties>
</file>